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mov" ContentType="vide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7" r:id="rId2"/>
  </p:sldMasterIdLst>
  <p:notesMasterIdLst>
    <p:notesMasterId r:id="rId47"/>
  </p:notesMasterIdLst>
  <p:handoutMasterIdLst>
    <p:handoutMasterId r:id="rId48"/>
  </p:handoutMasterIdLst>
  <p:sldIdLst>
    <p:sldId id="257" r:id="rId3"/>
    <p:sldId id="387" r:id="rId4"/>
    <p:sldId id="389" r:id="rId5"/>
    <p:sldId id="391" r:id="rId6"/>
    <p:sldId id="390" r:id="rId7"/>
    <p:sldId id="365" r:id="rId8"/>
    <p:sldId id="380" r:id="rId9"/>
    <p:sldId id="368" r:id="rId10"/>
    <p:sldId id="382" r:id="rId11"/>
    <p:sldId id="370" r:id="rId12"/>
    <p:sldId id="371" r:id="rId13"/>
    <p:sldId id="373" r:id="rId14"/>
    <p:sldId id="374" r:id="rId15"/>
    <p:sldId id="376" r:id="rId16"/>
    <p:sldId id="377" r:id="rId17"/>
    <p:sldId id="362" r:id="rId18"/>
    <p:sldId id="359" r:id="rId19"/>
    <p:sldId id="360" r:id="rId20"/>
    <p:sldId id="361" r:id="rId21"/>
    <p:sldId id="386" r:id="rId22"/>
    <p:sldId id="339" r:id="rId23"/>
    <p:sldId id="397" r:id="rId24"/>
    <p:sldId id="401" r:id="rId25"/>
    <p:sldId id="400" r:id="rId26"/>
    <p:sldId id="392" r:id="rId27"/>
    <p:sldId id="316" r:id="rId28"/>
    <p:sldId id="264" r:id="rId29"/>
    <p:sldId id="287" r:id="rId30"/>
    <p:sldId id="271" r:id="rId31"/>
    <p:sldId id="300" r:id="rId32"/>
    <p:sldId id="294" r:id="rId33"/>
    <p:sldId id="281" r:id="rId34"/>
    <p:sldId id="396" r:id="rId35"/>
    <p:sldId id="310" r:id="rId36"/>
    <p:sldId id="349" r:id="rId37"/>
    <p:sldId id="350" r:id="rId38"/>
    <p:sldId id="351" r:id="rId39"/>
    <p:sldId id="352" r:id="rId40"/>
    <p:sldId id="295" r:id="rId41"/>
    <p:sldId id="299" r:id="rId42"/>
    <p:sldId id="356" r:id="rId43"/>
    <p:sldId id="317" r:id="rId44"/>
    <p:sldId id="258" r:id="rId45"/>
    <p:sldId id="393" r:id="rId46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00CC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6324" autoAdjust="0"/>
  </p:normalViewPr>
  <p:slideViewPr>
    <p:cSldViewPr>
      <p:cViewPr varScale="1">
        <p:scale>
          <a:sx n="98" d="100"/>
          <a:sy n="98" d="100"/>
        </p:scale>
        <p:origin x="-11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32" y="-8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09EFBB-A0C4-4027-A6E9-034D02D4FA2F}" type="doc">
      <dgm:prSet loTypeId="urn:microsoft.com/office/officeart/2005/8/layout/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92127C1-9A9C-49BB-A722-B3669FB9050F}">
      <dgm:prSet phldrT="[Text]"/>
      <dgm:spPr/>
      <dgm:t>
        <a:bodyPr/>
        <a:lstStyle/>
        <a:p>
          <a:r>
            <a:rPr lang="en-US" b="1" dirty="0" smtClean="0"/>
            <a:t>Class Outlier Approach</a:t>
          </a:r>
          <a:endParaRPr lang="en-US" b="1" dirty="0"/>
        </a:p>
      </dgm:t>
    </dgm:pt>
    <dgm:pt modelId="{A79BD3D4-F1F8-42E7-876D-142C01AB0E49}" type="parTrans" cxnId="{56E6C8D8-BA8C-48C3-8938-7833AD62A6F9}">
      <dgm:prSet/>
      <dgm:spPr/>
      <dgm:t>
        <a:bodyPr/>
        <a:lstStyle/>
        <a:p>
          <a:endParaRPr lang="en-US"/>
        </a:p>
      </dgm:t>
    </dgm:pt>
    <dgm:pt modelId="{BA252B9E-698B-4B30-A2B3-9F1D7ADA12E0}" type="sibTrans" cxnId="{56E6C8D8-BA8C-48C3-8938-7833AD62A6F9}">
      <dgm:prSet/>
      <dgm:spPr/>
      <dgm:t>
        <a:bodyPr/>
        <a:lstStyle/>
        <a:p>
          <a:endParaRPr lang="en-US"/>
        </a:p>
      </dgm:t>
    </dgm:pt>
    <dgm:pt modelId="{04D086B4-5BD6-4712-BE4E-C343D20A561E}">
      <dgm:prSet phldrT="[Text]"/>
      <dgm:spPr/>
      <dgm:t>
        <a:bodyPr/>
        <a:lstStyle/>
        <a:p>
          <a:r>
            <a:rPr lang="en-US" b="1" dirty="0" smtClean="0"/>
            <a:t>Discriminative Approach	</a:t>
          </a:r>
          <a:endParaRPr lang="en-US" b="1" dirty="0"/>
        </a:p>
      </dgm:t>
    </dgm:pt>
    <dgm:pt modelId="{E55C150D-97F4-4C51-8D40-C2EBDE296242}" type="parTrans" cxnId="{93B4FA37-3961-4F47-BB15-0A13932CEFAA}">
      <dgm:prSet/>
      <dgm:spPr/>
      <dgm:t>
        <a:bodyPr/>
        <a:lstStyle/>
        <a:p>
          <a:endParaRPr lang="en-US"/>
        </a:p>
      </dgm:t>
    </dgm:pt>
    <dgm:pt modelId="{8D2B4B5A-B3D0-47FF-A4D9-6B82BD9B462B}" type="sibTrans" cxnId="{93B4FA37-3961-4F47-BB15-0A13932CEFAA}">
      <dgm:prSet/>
      <dgm:spPr/>
      <dgm:t>
        <a:bodyPr/>
        <a:lstStyle/>
        <a:p>
          <a:endParaRPr lang="en-US"/>
        </a:p>
      </dgm:t>
    </dgm:pt>
    <dgm:pt modelId="{78B9B2B1-9351-4C3E-9B1C-F960625A1C68}">
      <dgm:prSet phldrT="[Text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Regularized Discriminative Approach</a:t>
          </a:r>
          <a:endParaRPr lang="en-US" b="1" dirty="0"/>
        </a:p>
      </dgm:t>
    </dgm:pt>
    <dgm:pt modelId="{0DE86BFF-0B88-46D3-9E8F-8F0CA823168F}" type="parTrans" cxnId="{63CFC66C-C468-4F79-9F3D-450495BFAF08}">
      <dgm:prSet/>
      <dgm:spPr/>
      <dgm:t>
        <a:bodyPr/>
        <a:lstStyle/>
        <a:p>
          <a:endParaRPr lang="en-US"/>
        </a:p>
      </dgm:t>
    </dgm:pt>
    <dgm:pt modelId="{DFDA648C-E983-45A8-BC70-AF26B46062FE}" type="sibTrans" cxnId="{63CFC66C-C468-4F79-9F3D-450495BFAF08}">
      <dgm:prSet/>
      <dgm:spPr/>
      <dgm:t>
        <a:bodyPr/>
        <a:lstStyle/>
        <a:p>
          <a:endParaRPr lang="en-US"/>
        </a:p>
      </dgm:t>
    </dgm:pt>
    <dgm:pt modelId="{CF17CA42-7E14-49EA-998A-3E64E6BC8962}">
      <dgm:prSet/>
      <dgm:spPr/>
      <dgm:t>
        <a:bodyPr/>
        <a:lstStyle/>
        <a:p>
          <a:r>
            <a:rPr lang="en-US" dirty="0" err="1" smtClean="0"/>
            <a:t>OneClass</a:t>
          </a:r>
          <a:r>
            <a:rPr lang="en-US" dirty="0" smtClean="0"/>
            <a:t> SVM, LOF, …</a:t>
          </a:r>
          <a:endParaRPr lang="en-US" dirty="0"/>
        </a:p>
      </dgm:t>
    </dgm:pt>
    <dgm:pt modelId="{47A0EDC6-14CB-44C2-B9E7-1FA4AF1C35C2}" type="parTrans" cxnId="{9150CE0A-4FB1-415F-94D4-03A06E79FF4A}">
      <dgm:prSet/>
      <dgm:spPr/>
      <dgm:t>
        <a:bodyPr/>
        <a:lstStyle/>
        <a:p>
          <a:endParaRPr lang="en-US"/>
        </a:p>
      </dgm:t>
    </dgm:pt>
    <dgm:pt modelId="{DBA8B685-14EF-431A-97F9-36E48FA14505}" type="sibTrans" cxnId="{9150CE0A-4FB1-415F-94D4-03A06E79FF4A}">
      <dgm:prSet/>
      <dgm:spPr/>
      <dgm:t>
        <a:bodyPr/>
        <a:lstStyle/>
        <a:p>
          <a:endParaRPr lang="en-US"/>
        </a:p>
      </dgm:t>
    </dgm:pt>
    <dgm:pt modelId="{EF0D73E7-82E5-4C78-81D9-C202666DC8D4}">
      <dgm:prSet/>
      <dgm:spPr/>
      <dgm:t>
        <a:bodyPr/>
        <a:lstStyle/>
        <a:p>
          <a:r>
            <a:rPr lang="en-US" dirty="0" smtClean="0"/>
            <a:t>Soft Harmonic AD</a:t>
          </a:r>
          <a:endParaRPr lang="en-US" dirty="0"/>
        </a:p>
      </dgm:t>
    </dgm:pt>
    <dgm:pt modelId="{F6A410CB-F070-4589-AA85-3B87F9E7D95F}" type="parTrans" cxnId="{9EBE0F0D-4316-48B3-9E68-ED07398203E7}">
      <dgm:prSet/>
      <dgm:spPr/>
      <dgm:t>
        <a:bodyPr/>
        <a:lstStyle/>
        <a:p>
          <a:endParaRPr lang="en-US"/>
        </a:p>
      </dgm:t>
    </dgm:pt>
    <dgm:pt modelId="{B5E65EF2-E3AD-4FA8-A89A-5FB55B54A5CD}" type="sibTrans" cxnId="{9EBE0F0D-4316-48B3-9E68-ED07398203E7}">
      <dgm:prSet/>
      <dgm:spPr/>
      <dgm:t>
        <a:bodyPr/>
        <a:lstStyle/>
        <a:p>
          <a:endParaRPr lang="en-US"/>
        </a:p>
      </dgm:t>
    </dgm:pt>
    <dgm:pt modelId="{FA9A69C2-B93F-47C8-986C-2CF98790F7EE}">
      <dgm:prSet/>
      <dgm:spPr/>
      <dgm:t>
        <a:bodyPr/>
        <a:lstStyle/>
        <a:p>
          <a:r>
            <a:rPr lang="en-US" dirty="0" smtClean="0"/>
            <a:t>SVM-CAD</a:t>
          </a:r>
          <a:endParaRPr lang="en-US" dirty="0"/>
        </a:p>
      </dgm:t>
    </dgm:pt>
    <dgm:pt modelId="{C12F6362-1814-4AD3-B8EA-B63291AE695E}" type="parTrans" cxnId="{EAE06ED9-9AA6-4566-8B83-8E439A0232E8}">
      <dgm:prSet/>
      <dgm:spPr/>
      <dgm:t>
        <a:bodyPr/>
        <a:lstStyle/>
        <a:p>
          <a:endParaRPr lang="en-US"/>
        </a:p>
      </dgm:t>
    </dgm:pt>
    <dgm:pt modelId="{C4984D1F-F36E-4326-AFBE-DA650921D8F6}" type="sibTrans" cxnId="{EAE06ED9-9AA6-4566-8B83-8E439A0232E8}">
      <dgm:prSet/>
      <dgm:spPr/>
      <dgm:t>
        <a:bodyPr/>
        <a:lstStyle/>
        <a:p>
          <a:endParaRPr lang="en-US"/>
        </a:p>
      </dgm:t>
    </dgm:pt>
    <dgm:pt modelId="{7FDC4437-ED16-4A93-BACF-F61F8CB7917D}" type="pres">
      <dgm:prSet presAssocID="{9809EFBB-A0C4-4027-A6E9-034D02D4FA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2F56D2-9BF5-415D-A9FE-79AACB80FEEA}" type="pres">
      <dgm:prSet presAssocID="{F92127C1-9A9C-49BB-A722-B3669FB9050F}" presName="parentLin" presStyleCnt="0"/>
      <dgm:spPr/>
    </dgm:pt>
    <dgm:pt modelId="{FC7020B4-14FE-4892-8702-D1571A8B5D61}" type="pres">
      <dgm:prSet presAssocID="{F92127C1-9A9C-49BB-A722-B3669FB9050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BA41E60-FB02-40FA-ACB3-3C30AA7B8052}" type="pres">
      <dgm:prSet presAssocID="{F92127C1-9A9C-49BB-A722-B3669FB9050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0D262-2D46-48F0-99CF-0EFD652A5E29}" type="pres">
      <dgm:prSet presAssocID="{F92127C1-9A9C-49BB-A722-B3669FB9050F}" presName="negativeSpace" presStyleCnt="0"/>
      <dgm:spPr/>
    </dgm:pt>
    <dgm:pt modelId="{FF06ADD6-A30C-47DB-B2F1-34AF25E7349E}" type="pres">
      <dgm:prSet presAssocID="{F92127C1-9A9C-49BB-A722-B3669FB9050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4DA23-CC53-4DC7-9AA0-A706945FF7A7}" type="pres">
      <dgm:prSet presAssocID="{BA252B9E-698B-4B30-A2B3-9F1D7ADA12E0}" presName="spaceBetweenRectangles" presStyleCnt="0"/>
      <dgm:spPr/>
    </dgm:pt>
    <dgm:pt modelId="{BA97554A-E315-446D-98D5-47BD49657C78}" type="pres">
      <dgm:prSet presAssocID="{04D086B4-5BD6-4712-BE4E-C343D20A561E}" presName="parentLin" presStyleCnt="0"/>
      <dgm:spPr/>
    </dgm:pt>
    <dgm:pt modelId="{371123A7-DD9A-4D5A-AF0E-F2ECFDBD5D8C}" type="pres">
      <dgm:prSet presAssocID="{04D086B4-5BD6-4712-BE4E-C343D20A561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5183C93-1059-45A3-9D76-13FE9820E340}" type="pres">
      <dgm:prSet presAssocID="{04D086B4-5BD6-4712-BE4E-C343D20A561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7ADB0-C0F7-46B0-8D00-8F4F44CC1E18}" type="pres">
      <dgm:prSet presAssocID="{04D086B4-5BD6-4712-BE4E-C343D20A561E}" presName="negativeSpace" presStyleCnt="0"/>
      <dgm:spPr/>
    </dgm:pt>
    <dgm:pt modelId="{58800C6E-B3A1-4223-B55B-B75A4D094B7C}" type="pres">
      <dgm:prSet presAssocID="{04D086B4-5BD6-4712-BE4E-C343D20A561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F19AA-BF77-4E1E-90E5-85CE3723AEA5}" type="pres">
      <dgm:prSet presAssocID="{8D2B4B5A-B3D0-47FF-A4D9-6B82BD9B462B}" presName="spaceBetweenRectangles" presStyleCnt="0"/>
      <dgm:spPr/>
    </dgm:pt>
    <dgm:pt modelId="{98C3E4B5-4931-413A-BECA-124DA9298387}" type="pres">
      <dgm:prSet presAssocID="{78B9B2B1-9351-4C3E-9B1C-F960625A1C68}" presName="parentLin" presStyleCnt="0"/>
      <dgm:spPr/>
    </dgm:pt>
    <dgm:pt modelId="{A88F666B-C584-42CE-9BCE-4D4FB5E3A078}" type="pres">
      <dgm:prSet presAssocID="{78B9B2B1-9351-4C3E-9B1C-F960625A1C6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4C507E9-587C-43DE-ABB1-DE771ADB9FEA}" type="pres">
      <dgm:prSet presAssocID="{78B9B2B1-9351-4C3E-9B1C-F960625A1C6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48155-DA34-442C-B91A-947376E59BB3}" type="pres">
      <dgm:prSet presAssocID="{78B9B2B1-9351-4C3E-9B1C-F960625A1C68}" presName="negativeSpace" presStyleCnt="0"/>
      <dgm:spPr/>
    </dgm:pt>
    <dgm:pt modelId="{1E9888BE-B690-4BA5-A0D6-6C24648C0CF7}" type="pres">
      <dgm:prSet presAssocID="{78B9B2B1-9351-4C3E-9B1C-F960625A1C6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B4FA37-3961-4F47-BB15-0A13932CEFAA}" srcId="{9809EFBB-A0C4-4027-A6E9-034D02D4FA2F}" destId="{04D086B4-5BD6-4712-BE4E-C343D20A561E}" srcOrd="1" destOrd="0" parTransId="{E55C150D-97F4-4C51-8D40-C2EBDE296242}" sibTransId="{8D2B4B5A-B3D0-47FF-A4D9-6B82BD9B462B}"/>
    <dgm:cxn modelId="{208B46E5-B677-48A2-948E-4A2FA541BD7D}" type="presOf" srcId="{CF17CA42-7E14-49EA-998A-3E64E6BC8962}" destId="{FF06ADD6-A30C-47DB-B2F1-34AF25E7349E}" srcOrd="0" destOrd="0" presId="urn:microsoft.com/office/officeart/2005/8/layout/list1"/>
    <dgm:cxn modelId="{00065137-7579-430C-A833-98C74871161D}" type="presOf" srcId="{FA9A69C2-B93F-47C8-986C-2CF98790F7EE}" destId="{58800C6E-B3A1-4223-B55B-B75A4D094B7C}" srcOrd="0" destOrd="0" presId="urn:microsoft.com/office/officeart/2005/8/layout/list1"/>
    <dgm:cxn modelId="{56E6C8D8-BA8C-48C3-8938-7833AD62A6F9}" srcId="{9809EFBB-A0C4-4027-A6E9-034D02D4FA2F}" destId="{F92127C1-9A9C-49BB-A722-B3669FB9050F}" srcOrd="0" destOrd="0" parTransId="{A79BD3D4-F1F8-42E7-876D-142C01AB0E49}" sibTransId="{BA252B9E-698B-4B30-A2B3-9F1D7ADA12E0}"/>
    <dgm:cxn modelId="{9150CE0A-4FB1-415F-94D4-03A06E79FF4A}" srcId="{F92127C1-9A9C-49BB-A722-B3669FB9050F}" destId="{CF17CA42-7E14-49EA-998A-3E64E6BC8962}" srcOrd="0" destOrd="0" parTransId="{47A0EDC6-14CB-44C2-B9E7-1FA4AF1C35C2}" sibTransId="{DBA8B685-14EF-431A-97F9-36E48FA14505}"/>
    <dgm:cxn modelId="{63CFC66C-C468-4F79-9F3D-450495BFAF08}" srcId="{9809EFBB-A0C4-4027-A6E9-034D02D4FA2F}" destId="{78B9B2B1-9351-4C3E-9B1C-F960625A1C68}" srcOrd="2" destOrd="0" parTransId="{0DE86BFF-0B88-46D3-9E8F-8F0CA823168F}" sibTransId="{DFDA648C-E983-45A8-BC70-AF26B46062FE}"/>
    <dgm:cxn modelId="{EAE06ED9-9AA6-4566-8B83-8E439A0232E8}" srcId="{04D086B4-5BD6-4712-BE4E-C343D20A561E}" destId="{FA9A69C2-B93F-47C8-986C-2CF98790F7EE}" srcOrd="0" destOrd="0" parTransId="{C12F6362-1814-4AD3-B8EA-B63291AE695E}" sibTransId="{C4984D1F-F36E-4326-AFBE-DA650921D8F6}"/>
    <dgm:cxn modelId="{266F4306-F731-4C29-B734-7447F8053327}" type="presOf" srcId="{F92127C1-9A9C-49BB-A722-B3669FB9050F}" destId="{FBA41E60-FB02-40FA-ACB3-3C30AA7B8052}" srcOrd="1" destOrd="0" presId="urn:microsoft.com/office/officeart/2005/8/layout/list1"/>
    <dgm:cxn modelId="{32C874E8-9D11-442A-BCDD-9F142E3CEF18}" type="presOf" srcId="{04D086B4-5BD6-4712-BE4E-C343D20A561E}" destId="{75183C93-1059-45A3-9D76-13FE9820E340}" srcOrd="1" destOrd="0" presId="urn:microsoft.com/office/officeart/2005/8/layout/list1"/>
    <dgm:cxn modelId="{E5064DAD-2D1F-4D31-8F2F-6F2716C1DF47}" type="presOf" srcId="{EF0D73E7-82E5-4C78-81D9-C202666DC8D4}" destId="{1E9888BE-B690-4BA5-A0D6-6C24648C0CF7}" srcOrd="0" destOrd="0" presId="urn:microsoft.com/office/officeart/2005/8/layout/list1"/>
    <dgm:cxn modelId="{37C14D8C-2CA9-472E-9A49-C00485555E0C}" type="presOf" srcId="{78B9B2B1-9351-4C3E-9B1C-F960625A1C68}" destId="{A88F666B-C584-42CE-9BCE-4D4FB5E3A078}" srcOrd="0" destOrd="0" presId="urn:microsoft.com/office/officeart/2005/8/layout/list1"/>
    <dgm:cxn modelId="{84951A13-F2D5-44DA-8F5E-AC2E629D8FE1}" type="presOf" srcId="{78B9B2B1-9351-4C3E-9B1C-F960625A1C68}" destId="{54C507E9-587C-43DE-ABB1-DE771ADB9FEA}" srcOrd="1" destOrd="0" presId="urn:microsoft.com/office/officeart/2005/8/layout/list1"/>
    <dgm:cxn modelId="{5DFE9A67-E7AF-4B05-AEDE-13D9C4A8E9FF}" type="presOf" srcId="{04D086B4-5BD6-4712-BE4E-C343D20A561E}" destId="{371123A7-DD9A-4D5A-AF0E-F2ECFDBD5D8C}" srcOrd="0" destOrd="0" presId="urn:microsoft.com/office/officeart/2005/8/layout/list1"/>
    <dgm:cxn modelId="{8A74F889-1128-44A4-857D-6616DE1AB02A}" type="presOf" srcId="{F92127C1-9A9C-49BB-A722-B3669FB9050F}" destId="{FC7020B4-14FE-4892-8702-D1571A8B5D61}" srcOrd="0" destOrd="0" presId="urn:microsoft.com/office/officeart/2005/8/layout/list1"/>
    <dgm:cxn modelId="{5E8A196F-DC49-4BAF-A0A7-ABE7453F6861}" type="presOf" srcId="{9809EFBB-A0C4-4027-A6E9-034D02D4FA2F}" destId="{7FDC4437-ED16-4A93-BACF-F61F8CB7917D}" srcOrd="0" destOrd="0" presId="urn:microsoft.com/office/officeart/2005/8/layout/list1"/>
    <dgm:cxn modelId="{9EBE0F0D-4316-48B3-9E68-ED07398203E7}" srcId="{78B9B2B1-9351-4C3E-9B1C-F960625A1C68}" destId="{EF0D73E7-82E5-4C78-81D9-C202666DC8D4}" srcOrd="0" destOrd="0" parTransId="{F6A410CB-F070-4589-AA85-3B87F9E7D95F}" sibTransId="{B5E65EF2-E3AD-4FA8-A89A-5FB55B54A5CD}"/>
    <dgm:cxn modelId="{E59B1F23-3967-4A01-A1E5-8455DA2A2EC2}" type="presParOf" srcId="{7FDC4437-ED16-4A93-BACF-F61F8CB7917D}" destId="{642F56D2-9BF5-415D-A9FE-79AACB80FEEA}" srcOrd="0" destOrd="0" presId="urn:microsoft.com/office/officeart/2005/8/layout/list1"/>
    <dgm:cxn modelId="{38641210-F6EB-478A-B0CB-6BDDA11576A9}" type="presParOf" srcId="{642F56D2-9BF5-415D-A9FE-79AACB80FEEA}" destId="{FC7020B4-14FE-4892-8702-D1571A8B5D61}" srcOrd="0" destOrd="0" presId="urn:microsoft.com/office/officeart/2005/8/layout/list1"/>
    <dgm:cxn modelId="{C6995661-3128-45D7-93AD-D1135B6DA142}" type="presParOf" srcId="{642F56D2-9BF5-415D-A9FE-79AACB80FEEA}" destId="{FBA41E60-FB02-40FA-ACB3-3C30AA7B8052}" srcOrd="1" destOrd="0" presId="urn:microsoft.com/office/officeart/2005/8/layout/list1"/>
    <dgm:cxn modelId="{602BDB6E-CC71-420D-A677-7002647124AE}" type="presParOf" srcId="{7FDC4437-ED16-4A93-BACF-F61F8CB7917D}" destId="{6CE0D262-2D46-48F0-99CF-0EFD652A5E29}" srcOrd="1" destOrd="0" presId="urn:microsoft.com/office/officeart/2005/8/layout/list1"/>
    <dgm:cxn modelId="{C54953C1-A814-4CFF-B6E4-D9E77DD63057}" type="presParOf" srcId="{7FDC4437-ED16-4A93-BACF-F61F8CB7917D}" destId="{FF06ADD6-A30C-47DB-B2F1-34AF25E7349E}" srcOrd="2" destOrd="0" presId="urn:microsoft.com/office/officeart/2005/8/layout/list1"/>
    <dgm:cxn modelId="{B5A83474-4BD7-481D-9A5B-C02784E39580}" type="presParOf" srcId="{7FDC4437-ED16-4A93-BACF-F61F8CB7917D}" destId="{2424DA23-CC53-4DC7-9AA0-A706945FF7A7}" srcOrd="3" destOrd="0" presId="urn:microsoft.com/office/officeart/2005/8/layout/list1"/>
    <dgm:cxn modelId="{97072B81-ACE1-436D-A14B-9CD294C7C41C}" type="presParOf" srcId="{7FDC4437-ED16-4A93-BACF-F61F8CB7917D}" destId="{BA97554A-E315-446D-98D5-47BD49657C78}" srcOrd="4" destOrd="0" presId="urn:microsoft.com/office/officeart/2005/8/layout/list1"/>
    <dgm:cxn modelId="{EB2F98F0-0678-434B-AE0F-6E3812FF6A37}" type="presParOf" srcId="{BA97554A-E315-446D-98D5-47BD49657C78}" destId="{371123A7-DD9A-4D5A-AF0E-F2ECFDBD5D8C}" srcOrd="0" destOrd="0" presId="urn:microsoft.com/office/officeart/2005/8/layout/list1"/>
    <dgm:cxn modelId="{83F915FA-8762-43EC-9701-E823EE6FB983}" type="presParOf" srcId="{BA97554A-E315-446D-98D5-47BD49657C78}" destId="{75183C93-1059-45A3-9D76-13FE9820E340}" srcOrd="1" destOrd="0" presId="urn:microsoft.com/office/officeart/2005/8/layout/list1"/>
    <dgm:cxn modelId="{6AC168FD-46BD-4C15-9AE0-5CE11E94596B}" type="presParOf" srcId="{7FDC4437-ED16-4A93-BACF-F61F8CB7917D}" destId="{8EC7ADB0-C0F7-46B0-8D00-8F4F44CC1E18}" srcOrd="5" destOrd="0" presId="urn:microsoft.com/office/officeart/2005/8/layout/list1"/>
    <dgm:cxn modelId="{BFCE6063-19D0-4F9D-8298-D499450CF256}" type="presParOf" srcId="{7FDC4437-ED16-4A93-BACF-F61F8CB7917D}" destId="{58800C6E-B3A1-4223-B55B-B75A4D094B7C}" srcOrd="6" destOrd="0" presId="urn:microsoft.com/office/officeart/2005/8/layout/list1"/>
    <dgm:cxn modelId="{F6CDE3BF-F8E8-4CC4-8E52-9E0679C5BC51}" type="presParOf" srcId="{7FDC4437-ED16-4A93-BACF-F61F8CB7917D}" destId="{356F19AA-BF77-4E1E-90E5-85CE3723AEA5}" srcOrd="7" destOrd="0" presId="urn:microsoft.com/office/officeart/2005/8/layout/list1"/>
    <dgm:cxn modelId="{DD605AD8-547E-4DBB-9910-CA3D5501432D}" type="presParOf" srcId="{7FDC4437-ED16-4A93-BACF-F61F8CB7917D}" destId="{98C3E4B5-4931-413A-BECA-124DA9298387}" srcOrd="8" destOrd="0" presId="urn:microsoft.com/office/officeart/2005/8/layout/list1"/>
    <dgm:cxn modelId="{2833B64A-BE5F-4D4C-A86F-9896A8B2C920}" type="presParOf" srcId="{98C3E4B5-4931-413A-BECA-124DA9298387}" destId="{A88F666B-C584-42CE-9BCE-4D4FB5E3A078}" srcOrd="0" destOrd="0" presId="urn:microsoft.com/office/officeart/2005/8/layout/list1"/>
    <dgm:cxn modelId="{00E9814F-419C-4DBE-B9EC-58EE13269D87}" type="presParOf" srcId="{98C3E4B5-4931-413A-BECA-124DA9298387}" destId="{54C507E9-587C-43DE-ABB1-DE771ADB9FEA}" srcOrd="1" destOrd="0" presId="urn:microsoft.com/office/officeart/2005/8/layout/list1"/>
    <dgm:cxn modelId="{2CAC4DB5-3984-4FC6-8CDB-8EEAE44A8431}" type="presParOf" srcId="{7FDC4437-ED16-4A93-BACF-F61F8CB7917D}" destId="{6F748155-DA34-442C-B91A-947376E59BB3}" srcOrd="9" destOrd="0" presId="urn:microsoft.com/office/officeart/2005/8/layout/list1"/>
    <dgm:cxn modelId="{26127233-D44D-4EAA-BEF9-FE42B979F167}" type="presParOf" srcId="{7FDC4437-ED16-4A93-BACF-F61F8CB7917D}" destId="{1E9888BE-B690-4BA5-A0D6-6C24648C0CF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5E795D8-B36B-4DBD-8DD9-505E369E62AF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7FAD003-D5E1-4FB8-A9C4-E7D55A1F21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181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6DF21E3-F950-47A0-9FAE-B03975929364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0DE2B53-A374-4614-BFCE-B9151AB7E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9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Video</a:t>
            </a:r>
            <a:r>
              <a:rPr lang="en-US" baseline="0" dirty="0" smtClean="0"/>
              <a:t> only for the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part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If</a:t>
            </a:r>
            <a:r>
              <a:rPr lang="en-US" baseline="0" dirty="0" smtClean="0"/>
              <a:t> we want people to enjoy the benefits of Artificial Intelligence,</a:t>
            </a:r>
          </a:p>
          <a:p>
            <a:pPr marL="0" indent="0">
              <a:buNone/>
            </a:pPr>
            <a:r>
              <a:rPr lang="en-US" baseline="0" dirty="0" smtClean="0"/>
              <a:t>We need to give then systems that they don’t need to train much</a:t>
            </a:r>
          </a:p>
          <a:p>
            <a:pPr marL="0" indent="0">
              <a:buNone/>
            </a:pPr>
            <a:r>
              <a:rPr lang="en-US" baseline="0" dirty="0" smtClean="0"/>
              <a:t>Before they can be useful. </a:t>
            </a:r>
            <a:r>
              <a:rPr lang="en-US" baseline="0" dirty="0" err="1" smtClean="0"/>
              <a:t>Morever</a:t>
            </a:r>
            <a:r>
              <a:rPr lang="en-US" baseline="0" dirty="0" smtClean="0"/>
              <a:t>, 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Take for example a face recognition application.  That is showing on the slide.</a:t>
            </a:r>
          </a:p>
          <a:p>
            <a:pPr marL="0" indent="0">
              <a:buNone/>
            </a:pPr>
            <a:r>
              <a:rPr lang="en-US" baseline="0" dirty="0" smtClean="0"/>
              <a:t>We don’t want to train it much so we will only provide one example of each person.</a:t>
            </a:r>
          </a:p>
          <a:p>
            <a:pPr marL="0" indent="0">
              <a:buNone/>
            </a:pPr>
            <a:r>
              <a:rPr lang="en-US" baseline="0" dirty="0" smtClean="0"/>
              <a:t>That is the challenging problem, especially when the light conditions </a:t>
            </a:r>
            <a:r>
              <a:rPr lang="en-US" baseline="0" dirty="0" err="1" smtClean="0"/>
              <a:t>backgroung</a:t>
            </a:r>
            <a:r>
              <a:rPr lang="en-US" baseline="0" dirty="0" smtClean="0"/>
              <a:t> change. </a:t>
            </a:r>
          </a:p>
          <a:p>
            <a:pPr marL="0" indent="0">
              <a:buNone/>
            </a:pPr>
            <a:r>
              <a:rPr lang="en-US" baseline="0" dirty="0" smtClean="0"/>
              <a:t>Or when people grow facial hair. It becomes even more challenging in the presence of outliers.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In this talk we will take advantage of using a similarity graph as the representation.</a:t>
            </a:r>
          </a:p>
          <a:p>
            <a:pPr marL="0" indent="0">
              <a:buNone/>
            </a:pPr>
            <a:r>
              <a:rPr lang="en-US" baseline="0" dirty="0" smtClean="0"/>
              <a:t>Similarity graphs help us model the relationship between the examples, such as images of faces. 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4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 will start with the introduction of graph based learning and semi-supervised learning.</a:t>
            </a:r>
          </a:p>
          <a:p>
            <a:r>
              <a:rPr lang="en-US" baseline="0" dirty="0" smtClean="0"/>
              <a:t>After that I will talk about the contribution we made in the field of Online Semi-Supervised Learning.</a:t>
            </a:r>
          </a:p>
          <a:p>
            <a:r>
              <a:rPr lang="en-US" baseline="0" dirty="0" smtClean="0"/>
              <a:t>As well as our theoretical results.</a:t>
            </a:r>
          </a:p>
          <a:p>
            <a:r>
              <a:rPr lang="en-US" dirty="0" smtClean="0"/>
              <a:t>The I</a:t>
            </a:r>
            <a:r>
              <a:rPr lang="en-US" baseline="0" dirty="0" smtClean="0"/>
              <a:t> </a:t>
            </a:r>
            <a:r>
              <a:rPr lang="en-US" dirty="0" smtClean="0"/>
              <a:t>show</a:t>
            </a:r>
            <a:r>
              <a:rPr lang="en-US" baseline="0" dirty="0" smtClean="0"/>
              <a:t>case the application on the online face recognition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After that I will extend the graph based inference to the conditional anomaly detection problems. </a:t>
            </a:r>
          </a:p>
          <a:p>
            <a:r>
              <a:rPr lang="en-US" baseline="0" dirty="0" smtClean="0"/>
              <a:t>And show how it helps us to solve an important problem of error detection in medicine.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5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Graph</a:t>
            </a:r>
            <a:r>
              <a:rPr lang="en-US" baseline="0" dirty="0" smtClean="0"/>
              <a:t>  Based Learning is widely used in Machine Learning</a:t>
            </a:r>
          </a:p>
          <a:p>
            <a:r>
              <a:rPr lang="en-US" baseline="0" dirty="0" smtClean="0"/>
              <a:t>For problems like Clustering or </a:t>
            </a:r>
            <a:r>
              <a:rPr lang="en-US" baseline="0" dirty="0" err="1" smtClean="0"/>
              <a:t>Semisupervised</a:t>
            </a:r>
            <a:r>
              <a:rPr lang="en-US" baseline="0" dirty="0" smtClean="0"/>
              <a:t> Learning.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describe graph learning inference on an example of the face recognition.</a:t>
            </a:r>
          </a:p>
          <a:p>
            <a:r>
              <a:rPr lang="en-US" baseline="0" dirty="0" smtClean="0"/>
              <a:t>Say that we are given the images of the faces.</a:t>
            </a:r>
          </a:p>
          <a:p>
            <a:r>
              <a:rPr lang="en-US" baseline="0" dirty="0" smtClean="0"/>
              <a:t>We will assign each image to the node in a graph.</a:t>
            </a:r>
          </a:p>
          <a:p>
            <a:r>
              <a:rPr lang="en-US" baseline="0" dirty="0" smtClean="0"/>
              <a:t>Where edges represent the similarity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dirty="0" smtClean="0"/>
              <a:t>POMIESAT</a:t>
            </a:r>
          </a:p>
          <a:p>
            <a:r>
              <a:rPr lang="en-US" dirty="0" smtClean="0"/>
              <a:t>Co </a:t>
            </a:r>
            <a:r>
              <a:rPr lang="en-US" dirty="0" err="1" smtClean="0"/>
              <a:t>robia</a:t>
            </a:r>
            <a:r>
              <a:rPr lang="en-US" dirty="0" smtClean="0"/>
              <a:t> </a:t>
            </a:r>
            <a:r>
              <a:rPr lang="en-US" dirty="0" err="1" smtClean="0"/>
              <a:t>grafy</a:t>
            </a:r>
            <a:r>
              <a:rPr lang="en-US" baseline="0" dirty="0" smtClean="0"/>
              <a:t> s </a:t>
            </a:r>
            <a:r>
              <a:rPr lang="en-US" baseline="0" dirty="0" err="1" smtClean="0"/>
              <a:t>datami</a:t>
            </a:r>
            <a:endParaRPr lang="en-US" dirty="0" smtClean="0"/>
          </a:p>
          <a:p>
            <a:r>
              <a:rPr lang="en-US" dirty="0" smtClean="0"/>
              <a:t>GRAF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prepoji</a:t>
            </a:r>
            <a:r>
              <a:rPr lang="en-US" baseline="0" dirty="0" smtClean="0"/>
              <a:t> faces, similarity is defined from </a:t>
            </a:r>
            <a:r>
              <a:rPr lang="en-US" baseline="0" dirty="0" err="1" smtClean="0"/>
              <a:t>featurs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33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Such similarity graph</a:t>
            </a:r>
            <a:r>
              <a:rPr lang="en-US" baseline="0" dirty="0" smtClean="0"/>
              <a:t> can help us explore a structure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33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SSL is ML paradigm for learning from both labeled. </a:t>
            </a:r>
          </a:p>
          <a:p>
            <a:r>
              <a:rPr lang="en-US" baseline="0" dirty="0" smtClean="0"/>
              <a:t>This is a good way for us to come up with </a:t>
            </a:r>
            <a:r>
              <a:rPr lang="en-US" baseline="0" dirty="0" err="1" smtClean="0"/>
              <a:t>algorihms</a:t>
            </a:r>
            <a:r>
              <a:rPr lang="en-US" baseline="0" dirty="0" smtClean="0"/>
              <a:t> that </a:t>
            </a:r>
          </a:p>
          <a:p>
            <a:r>
              <a:rPr lang="en-US" baseline="0" dirty="0" smtClean="0"/>
              <a:t>Require minimal feedback and training from 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r>
              <a:rPr lang="en-US" dirty="0" smtClean="0"/>
              <a:t>On</a:t>
            </a:r>
            <a:r>
              <a:rPr lang="en-US" baseline="0" dirty="0" smtClean="0"/>
              <a:t> the example on the slide only 2 of the faces are labeled</a:t>
            </a:r>
          </a:p>
          <a:p>
            <a:r>
              <a:rPr lang="en-US" baseline="0" dirty="0" smtClean="0"/>
              <a:t>And we would like to infer the labels for the remaining ones.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SSL can take advantage of that and come up with a </a:t>
            </a:r>
            <a:r>
              <a:rPr lang="en-US" baseline="0" dirty="0" err="1" smtClean="0"/>
              <a:t>classfiers</a:t>
            </a:r>
            <a:r>
              <a:rPr lang="en-US" baseline="0" dirty="0" smtClean="0"/>
              <a:t> that take the unlabeled</a:t>
            </a:r>
          </a:p>
          <a:p>
            <a:r>
              <a:rPr lang="en-US" baseline="0" dirty="0" smtClean="0"/>
              <a:t>Data into account.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following we assign number 1 the examples of one class</a:t>
            </a:r>
          </a:p>
          <a:p>
            <a:r>
              <a:rPr lang="en-US" baseline="0" dirty="0" smtClean="0"/>
              <a:t>And -1 to the examples of the other.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50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76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Traditionally</a:t>
            </a:r>
            <a:r>
              <a:rPr lang="en-US" baseline="0" dirty="0" smtClean="0"/>
              <a:t> in SSL data are given </a:t>
            </a:r>
            <a:r>
              <a:rPr lang="en-US" baseline="0" dirty="0" err="1" smtClean="0"/>
              <a:t>appriori</a:t>
            </a:r>
            <a:r>
              <a:rPr lang="en-US" baseline="0" dirty="0" smtClean="0"/>
              <a:t>.</a:t>
            </a:r>
            <a:endParaRPr lang="en-US" dirty="0" smtClean="0"/>
          </a:p>
          <a:p>
            <a:r>
              <a:rPr lang="en-US" dirty="0" smtClean="0"/>
              <a:t>Now I</a:t>
            </a:r>
            <a:r>
              <a:rPr lang="en-US" baseline="0" dirty="0" smtClean="0"/>
              <a:t> assume that the data arrive in the stream and we want to </a:t>
            </a:r>
          </a:p>
          <a:p>
            <a:r>
              <a:rPr lang="en-US" baseline="0" dirty="0" smtClean="0"/>
              <a:t>Make a prediction online.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Want to make a prediction.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35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IDEA</a:t>
            </a:r>
            <a:r>
              <a:rPr lang="en-US" baseline="0" dirty="0" smtClean="0"/>
              <a:t> IS TO USE THE SMALLER NUMBER OF EXAMPLES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My solution to</a:t>
            </a:r>
            <a:r>
              <a:rPr lang="en-US" baseline="0" dirty="0" smtClean="0"/>
              <a:t> the problem of growing graph for predicting the labels for streams of new examples </a:t>
            </a:r>
          </a:p>
          <a:p>
            <a:r>
              <a:rPr lang="en-US" dirty="0" smtClean="0"/>
              <a:t>is to combine the 2</a:t>
            </a:r>
            <a:r>
              <a:rPr lang="en-US" baseline="0" dirty="0" smtClean="0"/>
              <a:t> ideas.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Online clustering to reduce the number of nodes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And SLLL</a:t>
            </a:r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err="1" smtClean="0"/>
              <a:t>Charikar’s</a:t>
            </a:r>
            <a:r>
              <a:rPr lang="en-US" baseline="0" dirty="0" smtClean="0"/>
              <a:t> algorithm comes with guaranties on the covering </a:t>
            </a:r>
          </a:p>
          <a:p>
            <a:pPr marL="0" indent="0">
              <a:buNone/>
            </a:pPr>
            <a:r>
              <a:rPr lang="en-US" baseline="0" dirty="0" smtClean="0"/>
              <a:t>Examples with a limited number of samples.</a:t>
            </a:r>
          </a:p>
          <a:p>
            <a:pPr marL="0" indent="0">
              <a:buNone/>
            </a:pPr>
            <a:r>
              <a:rPr lang="en-US" baseline="0" dirty="0" smtClean="0"/>
              <a:t>In my work I  extended these guarantees to bound the approximation error of the Graph </a:t>
            </a:r>
            <a:r>
              <a:rPr lang="en-US" baseline="0" dirty="0" err="1" smtClean="0"/>
              <a:t>Laplacian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58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r>
              <a:rPr lang="en-US" baseline="0" dirty="0" smtClean="0"/>
              <a:t> too long</a:t>
            </a:r>
          </a:p>
          <a:p>
            <a:r>
              <a:rPr lang="en-US" baseline="0" dirty="0" smtClean="0"/>
              <a:t>Break into the parts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54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Urobit</a:t>
            </a:r>
            <a:r>
              <a:rPr lang="en-US" baseline="0" dirty="0" smtClean="0"/>
              <a:t> movie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Pride face</a:t>
            </a:r>
          </a:p>
          <a:p>
            <a:pPr marL="228600" indent="-228600">
              <a:buAutoNum type="arabicParenR"/>
            </a:pPr>
            <a:r>
              <a:rPr lang="en-US" baseline="0" dirty="0" err="1" smtClean="0"/>
              <a:t>Recluster</a:t>
            </a:r>
            <a:endParaRPr lang="en-US" baseline="0" dirty="0" smtClean="0"/>
          </a:p>
          <a:p>
            <a:pPr marL="228600" indent="-228600">
              <a:buAutoNum type="arabicParenR"/>
            </a:pPr>
            <a:r>
              <a:rPr lang="en-US" baseline="0" dirty="0" smtClean="0"/>
              <a:t>Drop the rest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real</a:t>
            </a:r>
            <a:r>
              <a:rPr lang="en-US" baseline="0" dirty="0" smtClean="0"/>
              <a:t> world problem we need to consider outliers. </a:t>
            </a:r>
            <a:endParaRPr lang="en-US" dirty="0" smtClean="0"/>
          </a:p>
          <a:p>
            <a:r>
              <a:rPr lang="en-US" dirty="0" smtClean="0"/>
              <a:t>K-center</a:t>
            </a:r>
            <a:r>
              <a:rPr lang="en-US" baseline="0" dirty="0" smtClean="0"/>
              <a:t> algorithms optimizes worst case</a:t>
            </a:r>
          </a:p>
          <a:p>
            <a:endParaRPr lang="en-US" baseline="0" dirty="0" smtClean="0"/>
          </a:p>
          <a:p>
            <a:r>
              <a:rPr lang="en-US" baseline="0" dirty="0" smtClean="0"/>
              <a:t>My solution is to that to introduce an artificial node (a sink) </a:t>
            </a:r>
          </a:p>
          <a:p>
            <a:r>
              <a:rPr lang="en-US" baseline="0" dirty="0" smtClean="0"/>
              <a:t>With value 0 and connect every other node to. </a:t>
            </a:r>
          </a:p>
          <a:p>
            <a:r>
              <a:rPr lang="en-US" baseline="0" dirty="0" smtClean="0"/>
              <a:t>This will effectively drives all the values closer to zero</a:t>
            </a:r>
          </a:p>
          <a:p>
            <a:r>
              <a:rPr lang="en-US" baseline="0" dirty="0" smtClean="0"/>
              <a:t>But more so with the </a:t>
            </a:r>
            <a:r>
              <a:rPr lang="en-US" baseline="0" dirty="0" err="1" smtClean="0"/>
              <a:t>outliyin</a:t>
            </a:r>
            <a:r>
              <a:rPr lang="en-US" baseline="0" dirty="0" smtClean="0"/>
              <a:t> nodes. Because for those</a:t>
            </a:r>
          </a:p>
          <a:p>
            <a:r>
              <a:rPr lang="en-US" baseline="0" dirty="0" smtClean="0"/>
              <a:t>This sink may be the closest examples.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we</a:t>
            </a:r>
            <a:r>
              <a:rPr lang="en-US" baseline="0" dirty="0" smtClean="0"/>
              <a:t> cannot infer the label of a new example with sufficiently large confidence.</a:t>
            </a:r>
          </a:p>
          <a:p>
            <a:r>
              <a:rPr lang="en-US" baseline="0" dirty="0" smtClean="0"/>
              <a:t>We will discard it.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477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09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</a:t>
            </a:r>
            <a:r>
              <a:rPr lang="en-US" baseline="0" dirty="0" smtClean="0"/>
              <a:t> test algorithm and it’s robustness to the outliers we used the following setup.</a:t>
            </a:r>
          </a:p>
          <a:p>
            <a:r>
              <a:rPr lang="en-US" baseline="0" dirty="0" smtClean="0"/>
              <a:t>….</a:t>
            </a:r>
          </a:p>
          <a:p>
            <a:r>
              <a:rPr lang="en-US" baseline="0" dirty="0" err="1" smtClean="0"/>
              <a:t>Podrobne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popisat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4 </a:t>
            </a:r>
            <a:r>
              <a:rPr lang="en-US" baseline="0" dirty="0" err="1" smtClean="0"/>
              <a:t>labeles</a:t>
            </a:r>
            <a:r>
              <a:rPr lang="en-US" baseline="0" dirty="0" smtClean="0"/>
              <a:t> instances (</a:t>
            </a:r>
            <a:r>
              <a:rPr lang="en-US" baseline="0" dirty="0" err="1" smtClean="0"/>
              <a:t>dat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slide)</a:t>
            </a:r>
          </a:p>
          <a:p>
            <a:r>
              <a:rPr lang="en-US" baseline="0" dirty="0" smtClean="0"/>
              <a:t>Target person moves among 8 different location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1000 Random unlabeled faces are injected in the stream</a:t>
            </a:r>
          </a:p>
          <a:p>
            <a:endParaRPr lang="en-US" dirty="0" smtClean="0"/>
          </a:p>
          <a:p>
            <a:r>
              <a:rPr lang="en-US" dirty="0" smtClean="0"/>
              <a:t>Uses</a:t>
            </a:r>
            <a:r>
              <a:rPr lang="en-US" baseline="0" dirty="0" smtClean="0"/>
              <a:t> hand </a:t>
            </a:r>
            <a:r>
              <a:rPr lang="en-US" baseline="0" dirty="0" err="1" smtClean="0"/>
              <a:t>craftet</a:t>
            </a:r>
            <a:r>
              <a:rPr lang="en-US" baseline="0" dirty="0" smtClean="0"/>
              <a:t> features specifically designed for face recognition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0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Bolo tam 8 </a:t>
            </a:r>
            <a:r>
              <a:rPr lang="en-US" dirty="0" err="1" smtClean="0"/>
              <a:t>ludi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kazdy</a:t>
            </a:r>
            <a:r>
              <a:rPr lang="en-US" baseline="0" dirty="0" smtClean="0"/>
              <a:t> ma 4 labeled examples at the </a:t>
            </a:r>
            <a:r>
              <a:rPr lang="en-US" baseline="0" dirty="0" err="1" smtClean="0"/>
              <a:t>beging</a:t>
            </a:r>
            <a:endParaRPr lang="en-US" baseline="0" dirty="0" smtClean="0"/>
          </a:p>
          <a:p>
            <a:endParaRPr lang="en-US" dirty="0" smtClean="0"/>
          </a:p>
          <a:p>
            <a:r>
              <a:rPr lang="en-US" dirty="0" err="1" smtClean="0"/>
              <a:t>Popisat</a:t>
            </a:r>
            <a:r>
              <a:rPr lang="en-US" baseline="0" dirty="0" smtClean="0"/>
              <a:t> co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robi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movie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Pridat</a:t>
            </a:r>
            <a:r>
              <a:rPr lang="en-US" baseline="0" dirty="0" smtClean="0"/>
              <a:t> slide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comparison s NN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47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</a:t>
            </a:r>
            <a:r>
              <a:rPr lang="en-US" baseline="0" dirty="0" smtClean="0"/>
              <a:t> just described algorithm, we made graph-based learning work for streams of the data.</a:t>
            </a:r>
          </a:p>
          <a:p>
            <a:r>
              <a:rPr lang="en-US" baseline="0" dirty="0" smtClean="0"/>
              <a:t>However, the more nodes we store in the graph, the more complex data we can model. </a:t>
            </a:r>
          </a:p>
          <a:p>
            <a:r>
              <a:rPr lang="en-US" baseline="0" dirty="0" smtClean="0"/>
              <a:t>As we said earlier, label propagation does not scale well beyond few thousand of nodes.</a:t>
            </a:r>
          </a:p>
          <a:p>
            <a:r>
              <a:rPr lang="en-US" baseline="0" dirty="0" smtClean="0"/>
              <a:t>Therefore, we proposed the following approximation to speed up the inference. </a:t>
            </a:r>
          </a:p>
          <a:p>
            <a:r>
              <a:rPr lang="en-US" baseline="0" dirty="0" smtClean="0"/>
              <a:t>We decompose one big graph into several smaller graphs and instead of </a:t>
            </a:r>
          </a:p>
          <a:p>
            <a:r>
              <a:rPr lang="en-US" baseline="0" dirty="0" smtClean="0"/>
              <a:t>Tracking 1 manifold, we will be tracking several smaller ones. </a:t>
            </a:r>
          </a:p>
          <a:p>
            <a:r>
              <a:rPr lang="en-US" baseline="0" dirty="0" smtClean="0"/>
              <a:t>And since the label propagation is about cubic, we will can achieve speedup that way.</a:t>
            </a:r>
          </a:p>
          <a:p>
            <a:r>
              <a:rPr lang="en-US" baseline="0" dirty="0" smtClean="0"/>
              <a:t>The other benefit of such decomposition is that we can keep updating the smaller graphs in parallel, which can give us ideally additional speedup up to number of processors</a:t>
            </a:r>
          </a:p>
          <a:p>
            <a:r>
              <a:rPr lang="en-US" baseline="0" dirty="0" smtClean="0"/>
              <a:t>In general, this decomposition would be a good approximation in the case that the similarity matrix has a block-diagonal structure.</a:t>
            </a:r>
          </a:p>
          <a:p>
            <a:r>
              <a:rPr lang="en-US" baseline="0" dirty="0" smtClean="0"/>
              <a:t>In other words, the nodes in that are in different smaller graph, are indeed far from each other. 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performed to evaluates this approximation of the experiment wit face-based authentication .</a:t>
            </a:r>
          </a:p>
          <a:p>
            <a:r>
              <a:rPr lang="en-US" baseline="0" dirty="0" smtClean="0"/>
              <a:t>In this experiment the goal is to log in into a tablet PC with your face. </a:t>
            </a:r>
          </a:p>
          <a:p>
            <a:r>
              <a:rPr lang="en-US" baseline="0" dirty="0" smtClean="0"/>
              <a:t>For each person we recorded the a short video in 10 different location.</a:t>
            </a:r>
          </a:p>
          <a:p>
            <a:r>
              <a:rPr lang="en-US" baseline="0" dirty="0" smtClean="0"/>
              <a:t>In the case that the owner is not recognized, they enter a password and we get a new labeled example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46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 smtClean="0"/>
              <a:t>In</a:t>
            </a:r>
            <a:r>
              <a:rPr lang="en-US" b="0" i="0" baseline="0" dirty="0" smtClean="0"/>
              <a:t> the following graph we measure speedup as a function of number of processors.  </a:t>
            </a:r>
          </a:p>
          <a:p>
            <a:r>
              <a:rPr lang="en-US" b="0" i="0" baseline="0" dirty="0" smtClean="0"/>
              <a:t>The baseline is the inference on the full graph, it this case with 300 nodes.</a:t>
            </a:r>
          </a:p>
          <a:p>
            <a:r>
              <a:rPr lang="en-US" b="0" i="0" baseline="0" dirty="0" smtClean="0"/>
              <a:t>First, we can see that we achieve speedup of around 35% for decomposing the graph to 6 smaller graphs, each with 50 nodes.</a:t>
            </a:r>
          </a:p>
          <a:p>
            <a:r>
              <a:rPr lang="en-US" b="0" i="0" baseline="0" dirty="0" smtClean="0"/>
              <a:t>As we can see we can achieve additional about 2 fold speed up due to the parallelism. 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We also looked where we are achieving the speed-up.  We achieve more than 10 fold speedup in the inference, but that we don’t see the improvement when we increase the number o processors. The reason is that in the modern machines, solving SSE is already internally parallelized.</a:t>
            </a:r>
          </a:p>
          <a:p>
            <a:endParaRPr lang="en-US" b="0" i="0" baseline="0" dirty="0" smtClean="0"/>
          </a:p>
          <a:p>
            <a:r>
              <a:rPr lang="en-US" b="0" i="0" baseline="0" dirty="0" smtClean="0"/>
              <a:t>The overall speedup is then due to the computations of the similarity. </a:t>
            </a:r>
          </a:p>
          <a:p>
            <a:endParaRPr lang="en-US" b="0" i="0" baseline="0" dirty="0" smtClean="0"/>
          </a:p>
          <a:p>
            <a:endParaRPr lang="en-US" b="0" i="0" baseline="0" dirty="0" smtClean="0"/>
          </a:p>
          <a:p>
            <a:endParaRPr lang="en-US" b="0" i="0" baseline="0" dirty="0" smtClean="0"/>
          </a:p>
          <a:p>
            <a:endParaRPr lang="en-US" b="0" i="0" baseline="0" dirty="0" smtClean="0"/>
          </a:p>
          <a:p>
            <a:endParaRPr lang="en-US" b="0" i="0" baseline="0" dirty="0" smtClean="0"/>
          </a:p>
          <a:p>
            <a:endParaRPr lang="en-US" b="0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72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remainder</a:t>
            </a:r>
            <a:r>
              <a:rPr lang="en-US" baseline="0" dirty="0" smtClean="0"/>
              <a:t> of the talk I will described an application of the graph based </a:t>
            </a:r>
            <a:r>
              <a:rPr lang="en-US" baseline="0" dirty="0" err="1" smtClean="0"/>
              <a:t>learing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To detect anomalies in the medicine.</a:t>
            </a:r>
          </a:p>
          <a:p>
            <a:r>
              <a:rPr lang="en-US" baseline="0" dirty="0" smtClean="0"/>
              <a:t> I will focus on conditional anomalies.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3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Patient records today carry lot information about the patient.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let me now draw your attention to the figure that shows where the drug for some patients should be ordered. </a:t>
            </a:r>
          </a:p>
          <a:p>
            <a:r>
              <a:rPr lang="en-US" baseline="0" dirty="0" smtClean="0"/>
              <a:t>Every point either </a:t>
            </a:r>
          </a:p>
          <a:p>
            <a:r>
              <a:rPr lang="en-US" baseline="0" dirty="0" smtClean="0"/>
              <a:t>+ means that the drug was ordered. – that it was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That’s what we call conditional anomaly.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</a:t>
            </a:r>
            <a:r>
              <a:rPr lang="en-US" baseline="0" dirty="0" smtClean="0"/>
              <a:t> EXPERT DESIGNED RULE ARE CREATED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Our assumption</a:t>
            </a:r>
            <a:r>
              <a:rPr lang="en-US" baseline="0" dirty="0" smtClean="0"/>
              <a:t> is that many these anomalies correspond to errors, the </a:t>
            </a:r>
            <a:r>
              <a:rPr lang="en-US" baseline="0" dirty="0" err="1" smtClean="0"/>
              <a:t>deciosn</a:t>
            </a:r>
            <a:endParaRPr lang="en-US" baseline="0" dirty="0" smtClean="0"/>
          </a:p>
          <a:p>
            <a:r>
              <a:rPr lang="en-US" baseline="0" dirty="0" smtClean="0"/>
              <a:t>That physicians do about </a:t>
            </a:r>
            <a:r>
              <a:rPr lang="en-US" baseline="0" dirty="0" err="1" smtClean="0"/>
              <a:t>about</a:t>
            </a:r>
            <a:r>
              <a:rPr lang="en-US" baseline="0" dirty="0" smtClean="0"/>
              <a:t> the patient. </a:t>
            </a:r>
          </a:p>
          <a:p>
            <a:pPr defTabSz="966612">
              <a:defRPr/>
            </a:pPr>
            <a:endParaRPr lang="en-US" baseline="0" dirty="0" smtClean="0"/>
          </a:p>
          <a:p>
            <a:pPr defTabSz="966612">
              <a:defRPr/>
            </a:pPr>
            <a:r>
              <a:rPr lang="en-US" baseline="0" dirty="0" smtClean="0"/>
              <a:t>And it maybe very costly to do a error so it is very desirable to discover it and prevent it. </a:t>
            </a:r>
          </a:p>
          <a:p>
            <a:endParaRPr lang="en-US" dirty="0" smtClean="0"/>
          </a:p>
          <a:p>
            <a:pPr defTabSz="966612">
              <a:defRPr/>
            </a:pPr>
            <a:r>
              <a:rPr lang="en-US" baseline="0" dirty="0" smtClean="0"/>
              <a:t>To goal is to reduce number of errors, which can improve medical care, save </a:t>
            </a:r>
            <a:r>
              <a:rPr lang="en-US" baseline="0" dirty="0" err="1" smtClean="0"/>
              <a:t>lifes</a:t>
            </a:r>
            <a:r>
              <a:rPr lang="en-US" baseline="0" dirty="0" smtClean="0"/>
              <a:t> and money. </a:t>
            </a:r>
          </a:p>
          <a:p>
            <a:pPr defTabSz="966612">
              <a:defRPr/>
            </a:pPr>
            <a:r>
              <a:rPr lang="en-US" baseline="0" dirty="0" smtClean="0"/>
              <a:t>Our  contribution is in discovery of such anomalies.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</a:t>
            </a:r>
            <a:r>
              <a:rPr lang="en-US" baseline="0" dirty="0" smtClean="0"/>
              <a:t> us remind us the traditional AD.  </a:t>
            </a:r>
            <a:r>
              <a:rPr lang="en-US" dirty="0" smtClean="0"/>
              <a:t>Methods in AD are</a:t>
            </a:r>
            <a:r>
              <a:rPr lang="en-US" baseline="0" dirty="0" smtClean="0"/>
              <a:t> very diverse and sometimes designed for a specific domain.</a:t>
            </a:r>
          </a:p>
          <a:p>
            <a:r>
              <a:rPr lang="en-US" baseline="0" dirty="0" smtClean="0"/>
              <a:t>They that to rephrase the definition of anomaly to something that can be algorithmically searched for.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for example NN method, look for that are either far from the others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Distance base method are using that fact that if I am further from my neighbors than they are from each other, I am probably anomaly</a:t>
            </a:r>
          </a:p>
          <a:p>
            <a:r>
              <a:rPr lang="en-US" baseline="0" dirty="0" smtClean="0"/>
              <a:t>Density is about the thing that anomalies lie in low dens regions of the data.</a:t>
            </a:r>
          </a:p>
          <a:p>
            <a:r>
              <a:rPr lang="en-US" baseline="0" dirty="0" smtClean="0"/>
              <a:t>For example, traditional statistical methods say that anything further that 3 standard deviation from the mean is an anomaly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6E97-E474-43E1-886C-2035284E3C1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Zdoraznit</a:t>
            </a:r>
            <a:r>
              <a:rPr lang="en-US" baseline="0" dirty="0" smtClean="0"/>
              <a:t> my method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several ways</a:t>
            </a:r>
            <a:r>
              <a:rPr lang="en-US" baseline="0" dirty="0" smtClean="0"/>
              <a:t> how to approach the CAD problem for the anomalies in  the class labels.</a:t>
            </a:r>
          </a:p>
          <a:p>
            <a:r>
              <a:rPr lang="en-US" baseline="0" dirty="0" smtClean="0"/>
              <a:t>Remember for in this setting we consider we have all data full labeled and that goes for both the train data and the test data. </a:t>
            </a:r>
          </a:p>
          <a:p>
            <a:r>
              <a:rPr lang="en-US" baseline="0" dirty="0" smtClean="0"/>
              <a:t>And the question we are asking is, is the label for the test cases anomalous? Or how much anomalous it is.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describe the three approaches to CAD and argue that the Regularized approach is the most appropriate.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Again</a:t>
            </a:r>
            <a:r>
              <a:rPr lang="en-US" baseline="0" dirty="0" smtClean="0"/>
              <a:t> the topic of this work is Conditional Anomalies.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we are going to focus on anomalies in label, let me show an example of those.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But what we don’t want to be bothered with.?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the unconditional outliers. For those we really don’t know what the label should be.</a:t>
            </a:r>
          </a:p>
          <a:p>
            <a:r>
              <a:rPr lang="en-US" baseline="0" dirty="0" smtClean="0"/>
              <a:t>In a hospital setting, imagine patient with a unprecedented symptoms.  What ever treatment he will received, we don’t want to alert on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second issue that the methods face is the issue of Fringe Points.</a:t>
            </a:r>
          </a:p>
          <a:p>
            <a:r>
              <a:rPr lang="en-US" baseline="0" dirty="0" smtClean="0"/>
              <a:t>Fringe points are data lies at the boundary of the distribution support.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Both of those thing are the challenges for CAD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first one is Class-Outlier approach.</a:t>
            </a:r>
          </a:p>
          <a:p>
            <a:r>
              <a:rPr lang="en-US" baseline="0" dirty="0" smtClean="0"/>
              <a:t>This one is very easy to implement. </a:t>
            </a:r>
          </a:p>
          <a:p>
            <a:r>
              <a:rPr lang="en-US" baseline="0" dirty="0" smtClean="0"/>
              <a:t>We take and off-the-shelf traditional outlier method and the case we want to check for being anomalous.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Look at the label. And using that method, we find out if that point is anomalous with the respect to the points with the same label.</a:t>
            </a:r>
          </a:p>
          <a:p>
            <a:r>
              <a:rPr lang="en-US" baseline="0" dirty="0" smtClean="0"/>
              <a:t>Now, is this addressing out challenges.</a:t>
            </a:r>
          </a:p>
          <a:p>
            <a:r>
              <a:rPr lang="en-US" baseline="0" dirty="0" smtClean="0"/>
              <a:t>Fringe points will be a big issue for a such a method, </a:t>
            </a:r>
            <a:r>
              <a:rPr lang="en-US" baseline="0" dirty="0" err="1" smtClean="0"/>
              <a:t>esp</a:t>
            </a:r>
            <a:r>
              <a:rPr lang="en-US" baseline="0" dirty="0" smtClean="0"/>
              <a:t> when the sample size is small. </a:t>
            </a:r>
          </a:p>
          <a:p>
            <a:r>
              <a:rPr lang="en-US" baseline="0" dirty="0" smtClean="0"/>
              <a:t>Unconditional outliers would be the other: While this approach can detect if the point is far from points of its own class, it does not now if it is placed among the points from a different class, or it is just completely isolated.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main reason why these method may not work the best, is that they ignore the other classes, which is important.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other problem could be that the anomaly scores we get for the data points with the same label may not be comparable.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we know, we want to be aware of other classes. </a:t>
            </a:r>
          </a:p>
          <a:p>
            <a:r>
              <a:rPr lang="en-US" baseline="0" dirty="0" smtClean="0"/>
              <a:t>In we have a probabilistic model for our data.   Then we can say if the conditional probability of the label is small, then we have a conditional anomaly.</a:t>
            </a:r>
          </a:p>
          <a:p>
            <a:r>
              <a:rPr lang="en-US" baseline="0" dirty="0" smtClean="0"/>
              <a:t>And the do not necessarily need a probability model, we can just use a projection.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First</a:t>
            </a:r>
            <a:r>
              <a:rPr lang="en-US" baseline="0" dirty="0" smtClean="0"/>
              <a:t> we can use a Bayesian Network that represent stochastic relations between the description and decision variables.</a:t>
            </a:r>
          </a:p>
          <a:p>
            <a:r>
              <a:rPr lang="en-US" baseline="0" dirty="0" smtClean="0"/>
              <a:t>(One option is to use fixed structure, such as Naïve Bayes displayed on the slide, for which we can learn parameters from the data. )</a:t>
            </a:r>
          </a:p>
          <a:p>
            <a:r>
              <a:rPr lang="en-US" baseline="0" dirty="0" smtClean="0"/>
              <a:t>Anomaly projection in this case is then posterior probability of the physician decision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Another way how we calculated the anomaly projection d was using SVM projections.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first one is Class-Outlier approach.</a:t>
            </a:r>
          </a:p>
          <a:p>
            <a:r>
              <a:rPr lang="en-US" baseline="0" dirty="0" smtClean="0"/>
              <a:t>This one is very easy to implement. </a:t>
            </a:r>
          </a:p>
          <a:p>
            <a:r>
              <a:rPr lang="en-US" baseline="0" dirty="0" smtClean="0"/>
              <a:t>We take and off-the-shelf traditional outlier method and the case we want to check for being anomalous.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Look at the label. And using that method, we find out if that point is anomalous with the respect to the points with the same label.</a:t>
            </a:r>
          </a:p>
          <a:p>
            <a:r>
              <a:rPr lang="en-US" baseline="0" dirty="0" smtClean="0"/>
              <a:t>Now, is this addressing out challenges.</a:t>
            </a:r>
          </a:p>
          <a:p>
            <a:r>
              <a:rPr lang="en-US" baseline="0" dirty="0" smtClean="0"/>
              <a:t>Fringe points will be a big issue for a such a method, </a:t>
            </a:r>
            <a:r>
              <a:rPr lang="en-US" baseline="0" dirty="0" err="1" smtClean="0"/>
              <a:t>esp</a:t>
            </a:r>
            <a:r>
              <a:rPr lang="en-US" baseline="0" dirty="0" smtClean="0"/>
              <a:t> when the sample size is small. </a:t>
            </a:r>
          </a:p>
          <a:p>
            <a:r>
              <a:rPr lang="en-US" baseline="0" dirty="0" smtClean="0"/>
              <a:t>Unconditional outliers would be the other: While this approach can detect if the point is far from points of its own class, it does not now if it is placed among the points from a different class, or it is just completely isolated.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main reason why these method may not work the best, is that they ignore the other classes, which is important.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other problem could be that the anomaly scores we get for the data points with the same label may not be comparable.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reason why I shown this formal</a:t>
            </a:r>
            <a:r>
              <a:rPr lang="en-US" baseline="0" dirty="0" smtClean="0"/>
              <a:t> definitions is that we can rewrite inferred labeled as </a:t>
            </a:r>
          </a:p>
          <a:p>
            <a:r>
              <a:rPr lang="en-US" baseline="0" dirty="0" smtClean="0"/>
              <a:t>A </a:t>
            </a:r>
            <a:r>
              <a:rPr lang="en-US" baseline="0" dirty="0" err="1" smtClean="0"/>
              <a:t>differencen</a:t>
            </a:r>
            <a:r>
              <a:rPr lang="en-US" baseline="0" dirty="0" smtClean="0"/>
              <a:t> between probability of a positive and negative label.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other observation we are going to make is that inferred label ranging from -1 to 1 can,</a:t>
            </a:r>
          </a:p>
          <a:p>
            <a:r>
              <a:rPr lang="en-US" baseline="0" dirty="0" smtClean="0"/>
              <a:t>Rewritten as the absolute value times sign.</a:t>
            </a:r>
          </a:p>
          <a:p>
            <a:r>
              <a:rPr lang="en-US" baseline="0" dirty="0" smtClean="0"/>
              <a:t>While sign can be interpreted as the inferred label.</a:t>
            </a:r>
          </a:p>
          <a:p>
            <a:r>
              <a:rPr lang="en-US" baseline="0" dirty="0" smtClean="0"/>
              <a:t>Absolute value can be interpreted as a confidence </a:t>
            </a:r>
          </a:p>
          <a:p>
            <a:r>
              <a:rPr lang="en-US" baseline="0" dirty="0" smtClean="0"/>
              <a:t>The reason we rewrote this that way is that when the confidence of the inferred label is high and </a:t>
            </a:r>
          </a:p>
          <a:p>
            <a:r>
              <a:rPr lang="en-US" baseline="0" dirty="0" smtClean="0"/>
              <a:t>The inferred label is different that the actual label, we have an conditional anomaly!</a:t>
            </a:r>
          </a:p>
          <a:p>
            <a:r>
              <a:rPr lang="en-US" baseline="0" dirty="0" smtClean="0"/>
              <a:t>And the confidence can directly serve as an anomaly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5418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a one</a:t>
            </a:r>
            <a:r>
              <a:rPr lang="en-US" baseline="0" dirty="0" smtClean="0"/>
              <a:t> smaller study on pneumonia dataset, which is described in the document, And experiments on the artificial datasets</a:t>
            </a:r>
            <a:endParaRPr lang="en-US" dirty="0" smtClean="0"/>
          </a:p>
          <a:p>
            <a:r>
              <a:rPr lang="en-US" dirty="0" smtClean="0"/>
              <a:t>We evaluated just mention</a:t>
            </a:r>
            <a:r>
              <a:rPr lang="en-US" baseline="0" dirty="0" smtClean="0"/>
              <a:t> SVM anomaly detection we did a pilot study on the cardiac surgery patients.</a:t>
            </a:r>
          </a:p>
          <a:p>
            <a:r>
              <a:rPr lang="en-US" baseline="0" dirty="0" smtClean="0"/>
              <a:t>The main purpose of this study was to test if we can indeed detect clinically useful alerts.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had 4 thousand cases, which stay about 10 days in a hospital on average. </a:t>
            </a:r>
          </a:p>
          <a:p>
            <a:r>
              <a:rPr lang="en-US" baseline="0" dirty="0" smtClean="0"/>
              <a:t>Which comes to about 40 thousand patient days.</a:t>
            </a:r>
          </a:p>
          <a:p>
            <a:r>
              <a:rPr lang="en-US" baseline="0" dirty="0" smtClean="0"/>
              <a:t>9 thousand </a:t>
            </a:r>
            <a:r>
              <a:rPr lang="en-US" baseline="0" dirty="0" err="1" smtClean="0"/>
              <a:t>featers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Of these we selected 222 cases to be evaluated by the panel of 15 experts, where each case was reviewed by 3 experts.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EMR consisted of the following  5 different sources shown on the slide.</a:t>
            </a:r>
          </a:p>
          <a:p>
            <a:r>
              <a:rPr lang="en-US" baseline="0" dirty="0" smtClean="0"/>
              <a:t> I am not going go into details of each of those, but I will show how did we get feature from DB.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</a:t>
            </a:r>
            <a:r>
              <a:rPr lang="en-US" baseline="0" dirty="0" smtClean="0"/>
              <a:t> picture  shows one patient during their stay for about 4 days.</a:t>
            </a:r>
          </a:p>
          <a:p>
            <a:r>
              <a:rPr lang="en-US" baseline="0" dirty="0" smtClean="0"/>
              <a:t>Each day at 8am, we captured their state.</a:t>
            </a:r>
          </a:p>
          <a:p>
            <a:r>
              <a:rPr lang="en-US" baseline="0" dirty="0" smtClean="0"/>
              <a:t>For each state we summarized it’s history until that time points in about 9K features. </a:t>
            </a:r>
          </a:p>
          <a:p>
            <a:r>
              <a:rPr lang="en-US" baseline="0" dirty="0" smtClean="0"/>
              <a:t>And recorded what decision occurred in next 24 hours. </a:t>
            </a:r>
          </a:p>
          <a:p>
            <a:r>
              <a:rPr lang="en-US" baseline="0" dirty="0" smtClean="0"/>
              <a:t>Decision were of the 2 kinds:</a:t>
            </a:r>
          </a:p>
          <a:p>
            <a:r>
              <a:rPr lang="en-US" baseline="0" dirty="0" smtClean="0"/>
              <a:t>	order a lab or not.</a:t>
            </a:r>
          </a:p>
          <a:p>
            <a:r>
              <a:rPr lang="en-US" baseline="0" dirty="0" smtClean="0"/>
              <a:t>	order a medication or not</a:t>
            </a:r>
          </a:p>
          <a:p>
            <a:r>
              <a:rPr lang="en-US" baseline="0" dirty="0" smtClean="0"/>
              <a:t>	</a:t>
            </a:r>
          </a:p>
          <a:p>
            <a:r>
              <a:rPr lang="en-US" baseline="0" dirty="0" smtClean="0"/>
              <a:t>And we were interested if we can detect anomalies in those decisions.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picture I am showing the how we constructed the feature. Say there were 6 labs of platelet count performed.</a:t>
            </a:r>
          </a:p>
          <a:p>
            <a:r>
              <a:rPr lang="en-US" dirty="0" smtClean="0"/>
              <a:t>And example of the features</a:t>
            </a:r>
            <a:r>
              <a:rPr lang="en-US" baseline="0" dirty="0" smtClean="0"/>
              <a:t> we constructed from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TO sum up, </a:t>
            </a:r>
          </a:p>
          <a:p>
            <a:r>
              <a:rPr lang="en-US" baseline="0" dirty="0" smtClean="0"/>
              <a:t>In this talk I went over methods that take </a:t>
            </a:r>
            <a:r>
              <a:rPr lang="en-US" baseline="0" dirty="0" err="1" smtClean="0"/>
              <a:t>advandtage</a:t>
            </a:r>
            <a:r>
              <a:rPr lang="en-US" baseline="0" dirty="0" smtClean="0"/>
              <a:t> of the graph based learning.</a:t>
            </a:r>
          </a:p>
          <a:p>
            <a:r>
              <a:rPr lang="en-US" baseline="0" dirty="0" smtClean="0"/>
              <a:t>To come up with the algorithms that require minimal feedback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presented contributions were in the 2 fields</a:t>
            </a:r>
          </a:p>
          <a:p>
            <a:r>
              <a:rPr lang="en-US" baseline="0" dirty="0" smtClean="0"/>
              <a:t>SSL, and </a:t>
            </a:r>
            <a:r>
              <a:rPr lang="en-US" baseline="0" dirty="0" err="1" smtClean="0"/>
              <a:t>specini</a:t>
            </a:r>
            <a:r>
              <a:rPr lang="en-US" baseline="0" dirty="0" smtClean="0"/>
              <a:t> Online semi-supervised learning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Conditional Anomaly </a:t>
            </a:r>
            <a:r>
              <a:rPr lang="en-US" baseline="0" dirty="0" err="1" smtClean="0"/>
              <a:t>Detecction</a:t>
            </a:r>
            <a:endParaRPr lang="en-US" baseline="0" dirty="0" smtClean="0"/>
          </a:p>
          <a:p>
            <a:r>
              <a:rPr lang="en-US" baseline="0" dirty="0" smtClean="0"/>
              <a:t>With imp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Sustredit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hlavne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myslienky</a:t>
            </a:r>
            <a:endParaRPr lang="en-US" baseline="0" dirty="0" smtClean="0"/>
          </a:p>
          <a:p>
            <a:r>
              <a:rPr lang="en-US" baseline="0" dirty="0" smtClean="0"/>
              <a:t>Big picture, </a:t>
            </a:r>
            <a:r>
              <a:rPr lang="en-US" baseline="0" dirty="0" err="1" smtClean="0"/>
              <a:t>vysvetlit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princip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Minimal feedback je </a:t>
            </a:r>
            <a:r>
              <a:rPr lang="en-US" baseline="0" dirty="0" err="1" smtClean="0"/>
              <a:t>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vagne</a:t>
            </a:r>
            <a:endParaRPr lang="en-US" baseline="0" dirty="0" smtClean="0"/>
          </a:p>
          <a:p>
            <a:r>
              <a:rPr lang="en-US" baseline="0" dirty="0" smtClean="0"/>
              <a:t>(eliminated detailed)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Within these areas there are several future directions</a:t>
            </a:r>
          </a:p>
          <a:p>
            <a:r>
              <a:rPr lang="en-US" baseline="0" dirty="0" smtClean="0"/>
              <a:t>Life-time learning. </a:t>
            </a:r>
          </a:p>
          <a:p>
            <a:r>
              <a:rPr lang="en-US" baseline="0" dirty="0" smtClean="0"/>
              <a:t>Scalability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Concept drift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Online with forgetting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plan to evaluate our approach for the online Anomaly detection task. </a:t>
            </a:r>
          </a:p>
          <a:p>
            <a:r>
              <a:rPr lang="en-US" baseline="0" dirty="0" smtClean="0"/>
              <a:t>We plan to quantization for multiple classes, we probably don’t want to quantize positives and negative </a:t>
            </a:r>
          </a:p>
          <a:p>
            <a:r>
              <a:rPr lang="en-US" baseline="0" dirty="0" smtClean="0"/>
              <a:t>but how many representative vertices we want to reserve for positive and negative vertices.</a:t>
            </a:r>
          </a:p>
          <a:p>
            <a:r>
              <a:rPr lang="en-US" baseline="0" dirty="0" smtClean="0"/>
              <a:t>We plan to further analyze anomaly detection.</a:t>
            </a:r>
          </a:p>
          <a:p>
            <a:r>
              <a:rPr lang="en-US" baseline="0" dirty="0" smtClean="0"/>
              <a:t>Perform another evaluation with the human experts.</a:t>
            </a:r>
          </a:p>
          <a:p>
            <a:r>
              <a:rPr lang="en-US" baseline="0" dirty="0" smtClean="0"/>
              <a:t>Do more adaptive incremental clustering.</a:t>
            </a:r>
          </a:p>
          <a:p>
            <a:r>
              <a:rPr lang="en-US" baseline="0" dirty="0" smtClean="0"/>
              <a:t>And make use of parallelization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3175" y="0"/>
            <a:ext cx="9144000" cy="3429000"/>
          </a:xfrm>
          <a:prstGeom prst="rect">
            <a:avLst/>
          </a:prstGeom>
          <a:gradFill rotWithShape="0">
            <a:gsLst>
              <a:gs pos="0">
                <a:srgbClr val="BFC5C5">
                  <a:alpha val="50000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ea typeface="ＭＳ Ｐゴシック" pitchFamily="34" charset="-128"/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15" name="Rectangle 51"/>
          <p:cNvSpPr>
            <a:spLocks noGrp="1" noChangeArrowheads="1"/>
          </p:cNvSpPr>
          <p:nvPr>
            <p:ph type="ctrTitle"/>
          </p:nvPr>
        </p:nvSpPr>
        <p:spPr>
          <a:xfrm>
            <a:off x="381000" y="1524000"/>
            <a:ext cx="8382000" cy="1349375"/>
          </a:xfrm>
        </p:spPr>
        <p:txBody>
          <a:bodyPr anchor="t"/>
          <a:lstStyle>
            <a:lvl1pPr>
              <a:defRPr sz="6000"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6916" name="Rectangle 5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6917" name="Rectangle 53"/>
          <p:cNvSpPr>
            <a:spLocks noChangeArrowheads="1"/>
          </p:cNvSpPr>
          <p:nvPr/>
        </p:nvSpPr>
        <p:spPr bwMode="auto">
          <a:xfrm>
            <a:off x="-14288" y="3429000"/>
            <a:ext cx="9158288" cy="304800"/>
          </a:xfrm>
          <a:prstGeom prst="rect">
            <a:avLst/>
          </a:prstGeom>
          <a:gradFill rotWithShape="0">
            <a:gsLst>
              <a:gs pos="0">
                <a:schemeClr val="tx1">
                  <a:alpha val="75000"/>
                </a:schemeClr>
              </a:gs>
              <a:gs pos="100000">
                <a:srgbClr val="454B4C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858000" y="6324600"/>
            <a:ext cx="19050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00025"/>
            <a:ext cx="2076450" cy="5932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0025"/>
            <a:ext cx="6076950" cy="5932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990600"/>
            <a:ext cx="4076700" cy="2493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636963"/>
            <a:ext cx="4076700" cy="2495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140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472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641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41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361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315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006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59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429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38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4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305800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0" y="914400"/>
            <a:ext cx="9140825" cy="195263"/>
          </a:xfrm>
          <a:prstGeom prst="rect">
            <a:avLst/>
          </a:prstGeom>
          <a:gradFill rotWithShape="0">
            <a:gsLst>
              <a:gs pos="0">
                <a:srgbClr val="454B4C">
                  <a:alpha val="64999"/>
                </a:srgbClr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09" name="Rectangle 6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13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00025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Blip>
          <a:blip r:embed="rId16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7388" indent="-23018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1089025" indent="-17462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latin typeface="+mn-lt"/>
        </a:defRPr>
      </a:lvl3pPr>
      <a:lvl4pPr marL="1546225" indent="-174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Blip>
          <a:blip r:embed="rId19"/>
        </a:buBlip>
        <a:defRPr>
          <a:solidFill>
            <a:schemeClr val="tx1"/>
          </a:solidFill>
          <a:latin typeface="+mn-lt"/>
        </a:defRPr>
      </a:lvl4pPr>
      <a:lvl5pPr marL="19954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5pPr>
      <a:lvl6pPr marL="24526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6pPr>
      <a:lvl7pPr marL="29098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7pPr>
      <a:lvl8pPr marL="33670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8pPr>
      <a:lvl9pPr marL="38242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836C26-F8D0-49C7-A619-C3BE460236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0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10.wmf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6.png"/><Relationship Id="rId4" Type="http://schemas.openxmlformats.org/officeDocument/2006/relationships/image" Target="../media/image21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2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21.png"/><Relationship Id="rId15" Type="http://schemas.openxmlformats.org/officeDocument/2006/relationships/oleObject" Target="../embeddings/oleObject3.bin"/><Relationship Id="rId10" Type="http://schemas.openxmlformats.org/officeDocument/2006/relationships/image" Target="../media/image15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4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20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11" Type="http://schemas.openxmlformats.org/officeDocument/2006/relationships/image" Target="../media/image15.png"/><Relationship Id="rId5" Type="http://schemas.openxmlformats.org/officeDocument/2006/relationships/image" Target="../media/image23.wmf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13" Type="http://schemas.openxmlformats.org/officeDocument/2006/relationships/image" Target="../media/image30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8.wmf"/><Relationship Id="rId4" Type="http://schemas.openxmlformats.org/officeDocument/2006/relationships/image" Target="../media/image25.wmf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3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2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3.png"/><Relationship Id="rId3" Type="http://schemas.openxmlformats.org/officeDocument/2006/relationships/image" Target="../media/image2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3.png"/><Relationship Id="rId18" Type="http://schemas.microsoft.com/office/2007/relationships/hdphoto" Target="../media/hdphoto1.wdp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8.png"/><Relationship Id="rId12" Type="http://schemas.openxmlformats.org/officeDocument/2006/relationships/image" Target="../media/image16.png"/><Relationship Id="rId17" Type="http://schemas.openxmlformats.org/officeDocument/2006/relationships/image" Target="../media/image36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5.wmf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png"/><Relationship Id="rId11" Type="http://schemas.openxmlformats.org/officeDocument/2006/relationships/image" Target="../media/image12.png"/><Relationship Id="rId5" Type="http://schemas.openxmlformats.org/officeDocument/2006/relationships/image" Target="../media/image15.png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1.png"/><Relationship Id="rId19" Type="http://schemas.openxmlformats.org/officeDocument/2006/relationships/image" Target="../media/image37.png"/><Relationship Id="rId4" Type="http://schemas.openxmlformats.org/officeDocument/2006/relationships/image" Target="../media/image14.png"/><Relationship Id="rId9" Type="http://schemas.openxmlformats.org/officeDocument/2006/relationships/image" Target="../media/image21.png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4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13.png"/><Relationship Id="rId4" Type="http://schemas.openxmlformats.org/officeDocument/2006/relationships/image" Target="../media/image65.png"/><Relationship Id="rId9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914400"/>
            <a:ext cx="8991600" cy="2133599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Adaptive Graph-Based </a:t>
            </a:r>
            <a:r>
              <a:rPr lang="en-US" sz="4800" b="1" dirty="0"/>
              <a:t>Algorithms </a:t>
            </a:r>
            <a:r>
              <a:rPr lang="en-US" sz="5300" dirty="0" smtClean="0"/>
              <a:t/>
            </a:r>
            <a:br>
              <a:rPr lang="en-US" sz="5300" dirty="0" smtClean="0"/>
            </a:br>
            <a:r>
              <a:rPr lang="en-US" sz="2700" dirty="0" smtClean="0"/>
              <a:t>for </a:t>
            </a:r>
            <a:r>
              <a:rPr lang="en-US" sz="2700" dirty="0"/>
              <a:t> </a:t>
            </a:r>
            <a:r>
              <a:rPr lang="en-US" sz="3600" dirty="0" smtClean="0"/>
              <a:t>Conditional </a:t>
            </a:r>
            <a:r>
              <a:rPr lang="en-US" sz="3600" dirty="0"/>
              <a:t>Anomaly </a:t>
            </a:r>
            <a:r>
              <a:rPr lang="en-US" sz="3600" dirty="0" smtClean="0"/>
              <a:t>Detection  </a:t>
            </a:r>
            <a:br>
              <a:rPr lang="en-US" sz="3600" dirty="0" smtClean="0"/>
            </a:br>
            <a:r>
              <a:rPr lang="en-US" sz="2700" dirty="0" smtClean="0"/>
              <a:t>and  </a:t>
            </a:r>
            <a:r>
              <a:rPr lang="en-US" sz="3600" dirty="0" smtClean="0"/>
              <a:t>Semi-Supervised Learning 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28600" y="3715407"/>
            <a:ext cx="8686800" cy="2286000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90000"/>
              </a:lnSpc>
            </a:pPr>
            <a:r>
              <a:rPr lang="en-US" sz="12300" dirty="0" smtClean="0">
                <a:solidFill>
                  <a:srgbClr val="DDDDDD"/>
                </a:solidFill>
              </a:rPr>
              <a:t>Michal Valko</a:t>
            </a:r>
          </a:p>
          <a:p>
            <a:pPr>
              <a:lnSpc>
                <a:spcPct val="90000"/>
              </a:lnSpc>
            </a:pPr>
            <a:r>
              <a:rPr lang="en-US" sz="6400" dirty="0" smtClean="0">
                <a:solidFill>
                  <a:srgbClr val="DDDDDD"/>
                </a:solidFill>
              </a:rPr>
              <a:t>C</a:t>
            </a:r>
            <a:r>
              <a:rPr lang="en-US" sz="4800" dirty="0" smtClean="0">
                <a:solidFill>
                  <a:srgbClr val="DDDDDD"/>
                </a:solidFill>
              </a:rPr>
              <a:t>omputer Science Department</a:t>
            </a:r>
            <a:r>
              <a:rPr lang="en-US" sz="9600" dirty="0" smtClean="0">
                <a:solidFill>
                  <a:srgbClr val="DDDDDD"/>
                </a:solidFill>
              </a:rPr>
              <a:t/>
            </a:r>
            <a:br>
              <a:rPr lang="en-US" sz="9600" dirty="0" smtClean="0">
                <a:solidFill>
                  <a:srgbClr val="DDDDDD"/>
                </a:solidFill>
              </a:rPr>
            </a:br>
            <a:r>
              <a:rPr lang="en-US" sz="8000" dirty="0" smtClean="0">
                <a:solidFill>
                  <a:srgbClr val="DDDDDD"/>
                </a:solidFill>
              </a:rPr>
              <a:t>University of Pittsburgh</a:t>
            </a:r>
            <a:endParaRPr lang="en-US" sz="5500" dirty="0" smtClean="0">
              <a:solidFill>
                <a:srgbClr val="DDDDDD"/>
              </a:solidFill>
            </a:endParaRPr>
          </a:p>
          <a:p>
            <a:pPr>
              <a:lnSpc>
                <a:spcPct val="90000"/>
              </a:lnSpc>
            </a:pPr>
            <a:endParaRPr lang="en-US" sz="8000" dirty="0" smtClean="0">
              <a:solidFill>
                <a:srgbClr val="DDDDDD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8000" dirty="0" smtClean="0">
                <a:solidFill>
                  <a:srgbClr val="DDDDDD"/>
                </a:solidFill>
              </a:rPr>
              <a:t>Advisor</a:t>
            </a:r>
            <a:r>
              <a:rPr lang="en-US" sz="8000" dirty="0">
                <a:solidFill>
                  <a:srgbClr val="DDDDDD"/>
                </a:solidFill>
              </a:rPr>
              <a:t>: </a:t>
            </a:r>
            <a:r>
              <a:rPr lang="en-US" sz="8000" b="1" dirty="0">
                <a:solidFill>
                  <a:srgbClr val="DDDDDD"/>
                </a:solidFill>
              </a:rPr>
              <a:t>Milos Hauskrecht</a:t>
            </a:r>
          </a:p>
          <a:p>
            <a:pPr>
              <a:lnSpc>
                <a:spcPct val="90000"/>
              </a:lnSpc>
            </a:pPr>
            <a:r>
              <a:rPr lang="en-US" sz="8000" dirty="0">
                <a:solidFill>
                  <a:srgbClr val="DDDDDD"/>
                </a:solidFill>
              </a:rPr>
              <a:t>Committee: Liz Marai, Diane Litman, John Lafferty (CMU</a:t>
            </a:r>
            <a:r>
              <a:rPr lang="en-US" sz="8000" dirty="0" smtClean="0">
                <a:solidFill>
                  <a:srgbClr val="DDDDDD"/>
                </a:solidFill>
              </a:rPr>
              <a:t>)</a:t>
            </a:r>
          </a:p>
          <a:p>
            <a:pPr>
              <a:lnSpc>
                <a:spcPct val="90000"/>
              </a:lnSpc>
            </a:pPr>
            <a:endParaRPr lang="en-US" sz="5400" dirty="0" smtClean="0">
              <a:solidFill>
                <a:srgbClr val="DDDDDD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161088"/>
            <a:ext cx="9144000" cy="69691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5207284" y="6400800"/>
            <a:ext cx="3706143" cy="33855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schemeClr val="accent2"/>
                </a:solidFill>
              </a:rPr>
              <a:t>University of Pittsburgh, August 1</a:t>
            </a:r>
            <a:r>
              <a:rPr lang="en-US" sz="1600" b="1" baseline="30000" dirty="0">
                <a:solidFill>
                  <a:schemeClr val="accent2"/>
                </a:solidFill>
              </a:rPr>
              <a:t>st</a:t>
            </a:r>
            <a:r>
              <a:rPr lang="en-US" sz="1600" b="1" dirty="0">
                <a:solidFill>
                  <a:schemeClr val="accent2"/>
                </a:solidFill>
              </a:rPr>
              <a:t>, 2011 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6019800"/>
            <a:ext cx="9144000" cy="152400"/>
          </a:xfrm>
          <a:prstGeom prst="rect">
            <a:avLst/>
          </a:prstGeom>
          <a:gradFill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99330" name="Picture 2" descr="pittseal.png (299×299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819399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257800"/>
          </a:xfrm>
        </p:spPr>
        <p:txBody>
          <a:bodyPr/>
          <a:lstStyle/>
          <a:p>
            <a:r>
              <a:rPr lang="en-US" sz="2400" b="1" dirty="0" smtClean="0"/>
              <a:t>My research</a:t>
            </a:r>
          </a:p>
          <a:p>
            <a:pPr lvl="1"/>
            <a:r>
              <a:rPr lang="en-US" dirty="0" smtClean="0"/>
              <a:t>Learning with </a:t>
            </a:r>
            <a:r>
              <a:rPr lang="en-US" dirty="0"/>
              <a:t>minimal </a:t>
            </a:r>
            <a:r>
              <a:rPr lang="en-US" dirty="0" smtClean="0"/>
              <a:t>feedback </a:t>
            </a:r>
          </a:p>
          <a:p>
            <a:pPr lvl="1"/>
            <a:r>
              <a:rPr lang="en-US" dirty="0" smtClean="0"/>
              <a:t>Online adaptation</a:t>
            </a:r>
          </a:p>
          <a:p>
            <a:r>
              <a:rPr lang="en-US" sz="2400" dirty="0" smtClean="0"/>
              <a:t>Example: </a:t>
            </a:r>
            <a:r>
              <a:rPr lang="en-US" sz="2400" b="1" dirty="0" smtClean="0"/>
              <a:t>Online Face Recognition</a:t>
            </a:r>
          </a:p>
          <a:p>
            <a:pPr lvl="1"/>
            <a:r>
              <a:rPr lang="en-US" dirty="0" smtClean="0"/>
              <a:t>Changing light conditions</a:t>
            </a:r>
          </a:p>
          <a:p>
            <a:pPr lvl="1"/>
            <a:r>
              <a:rPr lang="en-US" dirty="0" smtClean="0"/>
              <a:t>Different </a:t>
            </a:r>
            <a:r>
              <a:rPr lang="en-US" dirty="0"/>
              <a:t>b</a:t>
            </a:r>
            <a:r>
              <a:rPr lang="en-US" dirty="0" smtClean="0"/>
              <a:t>ackgrounds </a:t>
            </a:r>
          </a:p>
          <a:p>
            <a:pPr lvl="1"/>
            <a:r>
              <a:rPr lang="en-US" dirty="0" smtClean="0"/>
              <a:t>Faces change</a:t>
            </a:r>
          </a:p>
          <a:p>
            <a:pPr lvl="1"/>
            <a:r>
              <a:rPr lang="en-US" dirty="0" smtClean="0"/>
              <a:t>Outliers</a:t>
            </a:r>
          </a:p>
          <a:p>
            <a:r>
              <a:rPr lang="en-US" sz="2400" b="1" dirty="0" smtClean="0"/>
              <a:t>Approach</a:t>
            </a:r>
            <a:endParaRPr lang="en-US" sz="2400" b="1" dirty="0"/>
          </a:p>
          <a:p>
            <a:pPr lvl="1"/>
            <a:r>
              <a:rPr lang="en-US" dirty="0"/>
              <a:t>Similarity graph as </a:t>
            </a:r>
            <a:r>
              <a:rPr lang="en-US" dirty="0" smtClean="0"/>
              <a:t>a representation</a:t>
            </a:r>
            <a:endParaRPr lang="en-US" dirty="0"/>
          </a:p>
          <a:p>
            <a:pPr lvl="1"/>
            <a:r>
              <a:rPr lang="en-US" dirty="0"/>
              <a:t>Data dependent, </a:t>
            </a:r>
            <a:r>
              <a:rPr lang="en-US" dirty="0" smtClean="0"/>
              <a:t>non-parametric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5" name="Ad_mpeg4_00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53223" y="3810000"/>
            <a:ext cx="3048000" cy="2286000"/>
          </a:xfrm>
          <a:prstGeom prst="rect">
            <a:avLst/>
          </a:prstGeom>
        </p:spPr>
      </p:pic>
      <p:pic>
        <p:nvPicPr>
          <p:cNvPr id="16" name="Picture 1" descr="C:\Business\Visual Studio Projects\FaceRec\Debug\data\Person 1\0001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543800" y="2708709"/>
            <a:ext cx="914400" cy="914400"/>
          </a:xfrm>
          <a:prstGeom prst="rect">
            <a:avLst/>
          </a:prstGeom>
          <a:noFill/>
        </p:spPr>
      </p:pic>
      <p:pic>
        <p:nvPicPr>
          <p:cNvPr id="17" name="Picture 2" descr="C:\Business\Visual Studio Projects\FaceRec\Debug\data\Person 2\0001.pn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537156" y="2712720"/>
            <a:ext cx="914400" cy="914400"/>
          </a:xfrm>
          <a:prstGeom prst="rect">
            <a:avLst/>
          </a:prstGeom>
          <a:noFill/>
        </p:spPr>
      </p:pic>
      <p:sp>
        <p:nvSpPr>
          <p:cNvPr id="18" name="Down Arrow 17"/>
          <p:cNvSpPr/>
          <p:nvPr/>
        </p:nvSpPr>
        <p:spPr>
          <a:xfrm rot="10800000" flipV="1">
            <a:off x="7248624" y="3657600"/>
            <a:ext cx="457200" cy="304800"/>
          </a:xfrm>
          <a:prstGeom prst="downArrow">
            <a:avLst>
              <a:gd name="adj1" fmla="val 50000"/>
              <a:gd name="adj2" fmla="val 5625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2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3" grpId="0" uiExpand="1" build="p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Graph Based Learning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Semi-Supervised Learning (SSL) on Graphs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Online SSL with Quantized on Graphs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Application: </a:t>
            </a:r>
            <a:r>
              <a:rPr lang="en-US" i="1" dirty="0" smtClean="0">
                <a:solidFill>
                  <a:schemeClr val="tx2"/>
                </a:solidFill>
              </a:rPr>
              <a:t>Online Face Recognition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Conditional Anomaly Detection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Application: </a:t>
            </a:r>
            <a:r>
              <a:rPr lang="en-US" i="1" dirty="0" smtClean="0">
                <a:solidFill>
                  <a:schemeClr val="tx2"/>
                </a:solidFill>
              </a:rPr>
              <a:t>Medical Error Detection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64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924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Graph Based Learning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141913"/>
          </a:xfrm>
        </p:spPr>
        <p:txBody>
          <a:bodyPr>
            <a:normAutofit/>
          </a:bodyPr>
          <a:lstStyle/>
          <a:p>
            <a:r>
              <a:rPr lang="en-US" dirty="0" smtClean="0"/>
              <a:t>Data adjacency graph W is a graph that represents the structure of data</a:t>
            </a:r>
          </a:p>
          <a:p>
            <a:r>
              <a:rPr lang="en-US" dirty="0" smtClean="0"/>
              <a:t>The vertices of the graph are data points x</a:t>
            </a:r>
            <a:r>
              <a:rPr lang="en-US" baseline="-25000" dirty="0" smtClean="0"/>
              <a:t>i</a:t>
            </a:r>
          </a:p>
          <a:p>
            <a:r>
              <a:rPr lang="en-US" dirty="0" smtClean="0"/>
              <a:t>The edges of the graph are weighted by the similarity of the vertices:</a:t>
            </a:r>
            <a:endParaRPr lang="en-US" baseline="-25000" dirty="0"/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4800600" y="1964356"/>
            <a:ext cx="3810000" cy="3810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48600" y="3259756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0" name="Picture 3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045918" y="4882415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815489" y="2061411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2" name="Picture 11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696777" y="3473918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3" name="Picture 4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193857" y="4896853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4" name="Picture 5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239000" y="5088556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486400" y="3259756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6" name="Picture 7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876800" y="1973179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97" name="Picture 8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838975" y="2057400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6477000" y="2650156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graphicFrame>
        <p:nvGraphicFramePr>
          <p:cNvPr id="3110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266930"/>
              </p:ext>
            </p:extLst>
          </p:nvPr>
        </p:nvGraphicFramePr>
        <p:xfrm>
          <a:off x="685800" y="5184006"/>
          <a:ext cx="3632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380" name="Equation" r:id="rId14" imgW="1815312" imgH="253890" progId="Equation.3">
                  <p:embed/>
                </p:oleObj>
              </mc:Choice>
              <mc:Fallback>
                <p:oleObj name="Equation" r:id="rId14" imgW="1815312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184006"/>
                        <a:ext cx="36322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Picture 10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5029200" y="4882415"/>
            <a:ext cx="457200" cy="45720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2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15 0.01851 L -0.05816 -0.02105 C -0.06771 -0.02915 -0.08125 -0.04279 -0.09531 -0.05806 C -0.11111 -0.07541 -0.12396 -0.09021 -0.13194 -0.10132 L -0.17066 -0.15429 " pathEditMode="relative" rAng="13162436" ptsTypes="FffFF">
                                      <p:cBhvr>
                                        <p:cTn id="1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4" y="-82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01249E-6 L -0.28229 0.310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15" y="1554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00786E-6 L -0.00416 -2.00786E-6 C -0.0059 -2.00786E-6 -0.00833 0.06107 -0.00833 0.11127 L -0.00833 0.22323 " pathEditMode="relative" rAng="0" ptsTypes="FfFF">
                                      <p:cBhvr>
                                        <p:cTn id="2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1115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8198E-6 C -0.00243 0.06685 -0.02326 0.14897 0.00521 0.20611 C 0.0066 0.21189 0.0066 0.21351 0.01059 0.21883 C 0.01337 0.22253 0.01614 0.22623 0.01892 0.22993 C 0.01962 0.23086 0.02101 0.23294 0.02101 0.23294 C 0.02274 0.23988 0.02292 0.24219 0.02847 0.24404 C 0.03472 0.24196 0.03229 0.24451 0.03472 0.23433 C 0.03507 0.23294 0.03576 0.22993 0.03576 0.22993 C 0.03524 0.22369 0.03368 0.21559 0.03368 0.20911 " pathEditMode="relative" ptsTypes="ffffffffA">
                                      <p:cBhvr>
                                        <p:cTn id="23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7157E-6 C 0.00364 -0.00856 0.00625 -0.01342 0.01267 -0.01827 C 0.02604 -0.03979 0.04722 -0.05852 0.06527 -0.0731 C 0.07586 -0.08166 0.08472 -0.09368 0.09583 -0.10109 C 0.10607 -0.10803 0.11597 -0.1152 0.12621 -0.12214 C 0.13628 -0.12908 0.14705 -0.13833 0.15781 -0.14319 C 0.1677 -0.14758 0.18559 -0.15036 0.19583 -0.15151 C 0.20451 -0.15938 0.21128 -0.15522 0.22309 -0.15429 C 0.23715 -0.14527 0.25173 -0.13694 0.26632 -0.12908 C 0.27205 -0.12584 0.27708 -0.12237 0.28316 -0.12075 C 0.29027 -0.11589 0.29843 -0.10918 0.30625 -0.10664 C 0.30937 -0.10247 0.31007 -0.09877 0.31267 -0.09415 C 0.30902 -0.09253 0.31059 -0.09276 0.30833 -0.09276 L 0.31788 -0.10109 " pathEditMode="relative" ptsTypes="ffffffffffffAA"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32547E-6 C 0.00816 -0.00855 0.0184 -0.01619 0.02517 -0.0266 C 0.03993 -0.0495 0.04809 -0.07494 0.05677 -0.10247 C 0.05798 -0.11751 0.06007 -0.13254 0.06215 -0.14735 C 0.0618 -0.15614 0.06198 -0.16516 0.06111 -0.17395 C 0.05989 -0.18737 0.05573 -0.20101 0.05156 -0.21304 C 0.0493 -0.21975 0.04878 -0.22738 0.04635 -0.23409 C 0.03993 -0.25121 0.02882 -0.27041 0.01684 -0.28059 C 0.0125 -0.28822 0.00677 -0.29285 2.5E-6 -0.29585 C -0.00955 -0.30858 -0.02153 -0.30881 -0.03472 -0.30997 C -0.04028 -0.31182 -0.04601 -0.31344 -0.05156 -0.31552 C -0.05382 -0.31621 -0.05799 -0.31829 -0.05799 -0.31829 C -0.06146 -0.3213 -0.06511 -0.32361 -0.0684 -0.32685 C -0.06962 -0.32801 -0.07031 -0.32986 -0.07153 -0.33102 C -0.07257 -0.33217 -0.07483 -0.33379 -0.07483 -0.33379 " pathEditMode="relative" ptsTypes="ffffffffffffffA">
                                      <p:cBhvr>
                                        <p:cTn id="2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5.8501E-6 C 0.00035 0.00184 0.00052 0.00392 0.00122 0.00554 C 0.00243 0.00855 0.00538 0.0141 0.00538 0.0141 C 0.00729 0.02706 0.00486 0.01549 0.01163 0.03099 C 0.01736 0.04417 0.02292 0.06037 0.02743 0.07448 C 0.03924 0.11126 0.0441 0.15104 0.05174 0.18944 C 0.05382 0.21466 0.05573 0.23941 0.04948 0.2637 C 0.04757 0.28174 0.03837 0.31227 0.02848 0.32546 C 0.0217 0.33448 0.01285 0.34142 0.00538 0.34929 C -0.00173 0.35692 -0.00521 0.36779 -0.01458 0.37034 C -0.01597 0.37172 -0.01788 0.37265 -0.01892 0.3745 C -0.02257 0.38098 -0.02343 0.39301 -0.02934 0.39694 " pathEditMode="relative" ptsTypes="fffffffffffA">
                                      <p:cBhvr>
                                        <p:cTn id="29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6.98358E-6 C 0.00226 -0.00763 0.00781 -0.00763 0.01163 -0.01526 C 0.01302 -0.01804 0.0158 -0.02382 0.0158 -0.02382 C 0.01667 -0.03446 0.01702 -0.03747 0.02014 -0.04626 C 0.01962 -0.05967 0.02153 -0.07078 0.0158 -0.08119 C 0.01493 -0.08951 0.01441 -0.09483 0.01163 -0.10224 C 0.0099 -0.11426 0.00452 -0.12861 -0.00208 -0.1374 C -0.01024 -0.14827 0.00018 -0.13069 -0.00833 -0.14434 C -0.01146 -0.14943 -0.0092 -0.14827 -0.01354 -0.1529 C -0.01632 -0.1559 -0.01962 -0.15798 -0.02205 -0.16122 C -0.02587 -0.16631 -0.0276 -0.17048 -0.03264 -0.17371 C -0.0342 -0.18042 -0.03871 -0.18759 -0.04201 -0.19338 C -0.04392 -0.20702 -0.04166 -0.19453 -0.04514 -0.2061 C -0.04601 -0.20887 -0.04653 -0.21165 -0.04722 -0.21443 C -0.04757 -0.21581 -0.04826 -0.21882 -0.04826 -0.21882 C -0.04757 -0.23872 -0.04844 -0.25907 -0.03993 -0.27619 C -0.03819 -0.28729 -0.03646 -0.30048 -0.03038 -0.30857 C -0.02916 -0.31366 -0.02726 -0.32384 -0.02726 -0.32384 C -0.0276 -0.33425 -0.02413 -0.3597 -0.03264 -0.37011 C -0.03368 -0.37473 -0.03785 -0.38283 -0.03785 -0.38283 " pathEditMode="relative" ptsTypes="fffffffffffffffffffA">
                                      <p:cBhvr>
                                        <p:cTn id="31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9248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Graph Based Learning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4152900" cy="5141913"/>
          </a:xfrm>
        </p:spPr>
        <p:txBody>
          <a:bodyPr>
            <a:normAutofit/>
          </a:bodyPr>
          <a:lstStyle/>
          <a:p>
            <a:r>
              <a:rPr lang="en-US" dirty="0" smtClean="0"/>
              <a:t>Data adjacency graph W is a graph that represents the structure of data</a:t>
            </a:r>
          </a:p>
          <a:p>
            <a:r>
              <a:rPr lang="en-US" dirty="0" smtClean="0"/>
              <a:t>The vertices of the graph are data points x</a:t>
            </a:r>
            <a:r>
              <a:rPr lang="en-US" baseline="-25000" dirty="0" smtClean="0"/>
              <a:t>i</a:t>
            </a:r>
          </a:p>
          <a:p>
            <a:r>
              <a:rPr lang="en-US" dirty="0" smtClean="0"/>
              <a:t>The edges of the graph are weighted by the similarity of the vertices:</a:t>
            </a:r>
            <a:endParaRPr lang="en-US" baseline="-25000" dirty="0"/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98" name="Group 97"/>
          <p:cNvGrpSpPr/>
          <p:nvPr/>
        </p:nvGrpSpPr>
        <p:grpSpPr>
          <a:xfrm>
            <a:off x="4800600" y="1981200"/>
            <a:ext cx="3810000" cy="3810000"/>
            <a:chOff x="533400" y="2209800"/>
            <a:chExt cx="3810000" cy="3810000"/>
          </a:xfrm>
        </p:grpSpPr>
        <p:sp>
          <p:nvSpPr>
            <p:cNvPr id="86" name="Rectangle 85"/>
            <p:cNvSpPr/>
            <p:nvPr/>
          </p:nvSpPr>
          <p:spPr>
            <a:xfrm>
              <a:off x="533400" y="2209800"/>
              <a:ext cx="3810000" cy="38100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 flipV="1">
              <a:off x="1143001" y="2590800"/>
              <a:ext cx="762000" cy="1524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1905001" y="2590800"/>
              <a:ext cx="533400" cy="5334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438401" y="3124200"/>
              <a:ext cx="838200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238501" y="3162300"/>
              <a:ext cx="609600" cy="5334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3390901" y="4152900"/>
              <a:ext cx="838200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2438401" y="5257800"/>
              <a:ext cx="762000" cy="3048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0800000">
              <a:off x="1600201" y="5257800"/>
              <a:ext cx="838200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16200000" flipV="1">
              <a:off x="1028701" y="4686300"/>
              <a:ext cx="609600" cy="5334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609601" y="4191000"/>
              <a:ext cx="838200" cy="762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905000" y="2590800"/>
              <a:ext cx="1371600" cy="5334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066801" y="4648200"/>
              <a:ext cx="1371600" cy="6096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533401" y="3200400"/>
              <a:ext cx="1066800" cy="15240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pic>
          <p:nvPicPr>
            <p:cNvPr id="88" name="Picture 10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581400" y="43434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89" name="Picture 2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3581400" y="35052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0" name="Picture 3"/>
            <p:cNvPicPr>
              <a:picLocks noChangeAspect="1" noChangeArrowheads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 bwMode="auto">
            <a:xfrm>
              <a:off x="3048000" y="28956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1" name="Picture 7"/>
            <p:cNvPicPr>
              <a:picLocks noChangeAspect="1" noChangeArrowheads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2209800" y="50292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2" name="Picture 11"/>
            <p:cNvPicPr>
              <a:picLocks noChangeAspect="1" noChangeArrowheads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 bwMode="auto">
            <a:xfrm>
              <a:off x="914400" y="25146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3" name="Picture 4"/>
            <p:cNvPicPr>
              <a:picLocks noChangeAspect="1" noChangeArrowheads="1"/>
            </p:cNvPicPr>
            <p:nvPr/>
          </p:nvPicPr>
          <p:blipFill>
            <a:blip r:embed="rId9" cstate="email"/>
            <a:srcRect/>
            <a:stretch>
              <a:fillRect/>
            </a:stretch>
          </p:blipFill>
          <p:spPr bwMode="auto">
            <a:xfrm>
              <a:off x="1676400" y="23622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4" name="Picture 5"/>
            <p:cNvPicPr>
              <a:picLocks noChangeAspect="1" noChangeArrowheads="1"/>
            </p:cNvPicPr>
            <p:nvPr/>
          </p:nvPicPr>
          <p:blipFill>
            <a:blip r:embed="rId10" cstate="email"/>
            <a:srcRect/>
            <a:stretch>
              <a:fillRect/>
            </a:stretch>
          </p:blipFill>
          <p:spPr bwMode="auto">
            <a:xfrm>
              <a:off x="2971800" y="53340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5" name="Picture 6"/>
            <p:cNvPicPr>
              <a:picLocks noChangeAspect="1" noChangeArrowheads="1"/>
            </p:cNvPicPr>
            <p:nvPr/>
          </p:nvPicPr>
          <p:blipFill>
            <a:blip r:embed="rId11" cstate="email"/>
            <a:srcRect/>
            <a:stretch>
              <a:fillRect/>
            </a:stretch>
          </p:blipFill>
          <p:spPr bwMode="auto">
            <a:xfrm>
              <a:off x="1371600" y="50292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6" name="Picture 7"/>
            <p:cNvPicPr>
              <a:picLocks noChangeAspect="1" noChangeArrowheads="1"/>
            </p:cNvPicPr>
            <p:nvPr/>
          </p:nvPicPr>
          <p:blipFill>
            <a:blip r:embed="rId12" cstate="email"/>
            <a:srcRect/>
            <a:stretch>
              <a:fillRect/>
            </a:stretch>
          </p:blipFill>
          <p:spPr bwMode="auto">
            <a:xfrm>
              <a:off x="762000" y="35814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97" name="Picture 8"/>
            <p:cNvPicPr>
              <a:picLocks noChangeAspect="1" noChangeArrowheads="1"/>
            </p:cNvPicPr>
            <p:nvPr/>
          </p:nvPicPr>
          <p:blipFill>
            <a:blip r:embed="rId13" cstate="email"/>
            <a:srcRect/>
            <a:stretch>
              <a:fillRect/>
            </a:stretch>
          </p:blipFill>
          <p:spPr bwMode="auto">
            <a:xfrm>
              <a:off x="838200" y="44196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  <p:pic>
          <p:nvPicPr>
            <p:cNvPr id="87" name="Picture 4"/>
            <p:cNvPicPr>
              <a:picLocks noChangeAspect="1" noChangeArrowheads="1"/>
            </p:cNvPicPr>
            <p:nvPr/>
          </p:nvPicPr>
          <p:blipFill>
            <a:blip r:embed="rId14" cstate="email"/>
            <a:srcRect/>
            <a:stretch>
              <a:fillRect/>
            </a:stretch>
          </p:blipFill>
          <p:spPr bwMode="auto">
            <a:xfrm>
              <a:off x="2209800" y="2895600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pic>
      </p:grpSp>
      <p:graphicFrame>
        <p:nvGraphicFramePr>
          <p:cNvPr id="3110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979968"/>
              </p:ext>
            </p:extLst>
          </p:nvPr>
        </p:nvGraphicFramePr>
        <p:xfrm>
          <a:off x="685800" y="5184006"/>
          <a:ext cx="36322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401" name="Equation" r:id="rId15" imgW="1815312" imgH="253890" progId="Equation.3">
                  <p:embed/>
                </p:oleObj>
              </mc:Choice>
              <mc:Fallback>
                <p:oleObj name="Equation" r:id="rId15" imgW="1815312" imgH="25389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5184006"/>
                        <a:ext cx="3632200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800600" y="1964356"/>
            <a:ext cx="3810000" cy="3810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Semi-Supervised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Semi-supervised learning (SSL) is machine learning paradigm for learning from both labeled and unlabeled data</a:t>
            </a:r>
          </a:p>
          <a:p>
            <a:r>
              <a:rPr lang="en-US" dirty="0"/>
              <a:t>If a vertex x</a:t>
            </a:r>
            <a:r>
              <a:rPr lang="en-US" baseline="-25000" dirty="0"/>
              <a:t>i</a:t>
            </a:r>
            <a:r>
              <a:rPr lang="en-US" dirty="0"/>
              <a:t> is labeled, its label is</a:t>
            </a:r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4800600" y="1981200"/>
            <a:ext cx="3810000" cy="3429000"/>
          </a:xfrm>
          <a:custGeom>
            <a:avLst/>
            <a:gdLst>
              <a:gd name="connsiteX0" fmla="*/ 1459006 w 2628900"/>
              <a:gd name="connsiteY0" fmla="*/ 0 h 3805518"/>
              <a:gd name="connsiteX1" fmla="*/ 2628900 w 2628900"/>
              <a:gd name="connsiteY1" fmla="*/ 0 h 3805518"/>
              <a:gd name="connsiteX2" fmla="*/ 2628900 w 2628900"/>
              <a:gd name="connsiteY2" fmla="*/ 3805518 h 3805518"/>
              <a:gd name="connsiteX3" fmla="*/ 0 w 2628900"/>
              <a:gd name="connsiteY3" fmla="*/ 3798794 h 3805518"/>
              <a:gd name="connsiteX4" fmla="*/ 1459006 w 2628900"/>
              <a:gd name="connsiteY4" fmla="*/ 0 h 3805518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5518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438400 w 2590800"/>
              <a:gd name="connsiteY2" fmla="*/ 36553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14600 w 2590800"/>
              <a:gd name="connsiteY1" fmla="*/ 150159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2241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20906 w 2590800"/>
              <a:gd name="connsiteY4" fmla="*/ 2241 h 3810000"/>
              <a:gd name="connsiteX0" fmla="*/ 1524000 w 2590800"/>
              <a:gd name="connsiteY0" fmla="*/ 30480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524000 w 2590800"/>
              <a:gd name="connsiteY4" fmla="*/ 304800 h 3810000"/>
              <a:gd name="connsiteX0" fmla="*/ 1447800 w 2590800"/>
              <a:gd name="connsiteY0" fmla="*/ 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47800 w 2590800"/>
              <a:gd name="connsiteY4" fmla="*/ 0 h 3810000"/>
              <a:gd name="connsiteX0" fmla="*/ 0 w 3200400"/>
              <a:gd name="connsiteY0" fmla="*/ 0 h 3810000"/>
              <a:gd name="connsiteX1" fmla="*/ 3200400 w 3200400"/>
              <a:gd name="connsiteY1" fmla="*/ 0 h 3810000"/>
              <a:gd name="connsiteX2" fmla="*/ 3200400 w 3200400"/>
              <a:gd name="connsiteY2" fmla="*/ 3810000 h 3810000"/>
              <a:gd name="connsiteX3" fmla="*/ 609600 w 3200400"/>
              <a:gd name="connsiteY3" fmla="*/ 3810000 h 3810000"/>
              <a:gd name="connsiteX4" fmla="*/ 0 w 32004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609600 w 3810000"/>
              <a:gd name="connsiteY3" fmla="*/ 3810000 h 3810000"/>
              <a:gd name="connsiteX4" fmla="*/ 0 w 38100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0 w 3810000"/>
              <a:gd name="connsiteY3" fmla="*/ 838200 h 3810000"/>
              <a:gd name="connsiteX4" fmla="*/ 0 w 3810000"/>
              <a:gd name="connsiteY4" fmla="*/ 0 h 3810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8382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6858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762000 h 3429000"/>
              <a:gd name="connsiteX4" fmla="*/ 0 w 3810000"/>
              <a:gd name="connsiteY4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3429000">
                <a:moveTo>
                  <a:pt x="0" y="0"/>
                </a:moveTo>
                <a:lnTo>
                  <a:pt x="3810000" y="0"/>
                </a:lnTo>
                <a:lnTo>
                  <a:pt x="3810000" y="3429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7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Picture 11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6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7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8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2" name="Straight Connector 51"/>
          <p:cNvCxnSpPr>
            <a:stCxn id="44" idx="4"/>
            <a:endCxn id="55" idx="0"/>
          </p:cNvCxnSpPr>
          <p:nvPr/>
        </p:nvCxnSpPr>
        <p:spPr>
          <a:xfrm>
            <a:off x="6705600" y="5257800"/>
            <a:ext cx="0" cy="6096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cxnSp>
        <p:nvCxnSpPr>
          <p:cNvPr id="162" name="Straight Connector 161"/>
          <p:cNvCxnSpPr>
            <a:stCxn id="43" idx="3"/>
            <a:endCxn id="161" idx="0"/>
          </p:cNvCxnSpPr>
          <p:nvPr/>
        </p:nvCxnSpPr>
        <p:spPr>
          <a:xfrm flipH="1">
            <a:off x="6858000" y="3057245"/>
            <a:ext cx="524155" cy="60035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6096000" y="3657600"/>
            <a:ext cx="1524000" cy="3048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Unlabeled data</a:t>
            </a:r>
            <a:endParaRPr lang="en-US" sz="1400" baseline="30000" dirty="0"/>
          </a:p>
        </p:txBody>
      </p:sp>
      <p:cxnSp>
        <p:nvCxnSpPr>
          <p:cNvPr id="53" name="Straight Connector 52"/>
          <p:cNvCxnSpPr>
            <a:stCxn id="54" idx="2"/>
            <a:endCxn id="40" idx="0"/>
          </p:cNvCxnSpPr>
          <p:nvPr/>
        </p:nvCxnSpPr>
        <p:spPr>
          <a:xfrm>
            <a:off x="6705600" y="1905000"/>
            <a:ext cx="0" cy="762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60619"/>
              </p:ext>
            </p:extLst>
          </p:nvPr>
        </p:nvGraphicFramePr>
        <p:xfrm>
          <a:off x="2438400" y="4114800"/>
          <a:ext cx="1295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426" name="Equation" r:id="rId15" imgW="647700" imgH="228600" progId="Equation.3">
                  <p:embed/>
                </p:oleObj>
              </mc:Choice>
              <mc:Fallback>
                <p:oleObj name="Equation" r:id="rId15" imgW="647700" imgH="2286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114800"/>
                        <a:ext cx="1295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400800" y="3124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08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5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55" grpId="0" animBg="1"/>
      <p:bldP spid="161" grpId="0" animBg="1"/>
      <p:bldP spid="54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80772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Semi-Supervised Learning on Graphs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>
          <a:xfrm>
            <a:off x="228600" y="990600"/>
            <a:ext cx="4305300" cy="5141913"/>
          </a:xfrm>
        </p:spPr>
        <p:txBody>
          <a:bodyPr/>
          <a:lstStyle/>
          <a:p>
            <a:r>
              <a:rPr lang="en-US" dirty="0" smtClean="0"/>
              <a:t>The structure of the graph W is used to infer labels of unlabeled data</a:t>
            </a:r>
          </a:p>
          <a:p>
            <a:r>
              <a:rPr lang="en-US" dirty="0" smtClean="0"/>
              <a:t>Unlabeled examples can be labeled based on a random walk on the graph:</a:t>
            </a:r>
          </a:p>
          <a:p>
            <a:pPr lvl="1"/>
            <a:endParaRPr lang="en-US" dirty="0" smtClean="0"/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495399"/>
              </p:ext>
            </p:extLst>
          </p:nvPr>
        </p:nvGraphicFramePr>
        <p:xfrm>
          <a:off x="2971800" y="1923535"/>
          <a:ext cx="1244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6" name="Equation" r:id="rId4" imgW="622030" imgH="228501" progId="Equation.3">
                  <p:embed/>
                </p:oleObj>
              </mc:Choice>
              <mc:Fallback>
                <p:oleObj name="Equation" r:id="rId4" imgW="622030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923535"/>
                        <a:ext cx="12446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/>
          <p:cNvSpPr/>
          <p:nvPr/>
        </p:nvSpPr>
        <p:spPr>
          <a:xfrm>
            <a:off x="4800601" y="1981200"/>
            <a:ext cx="3810000" cy="38100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 35"/>
          <p:cNvSpPr/>
          <p:nvPr/>
        </p:nvSpPr>
        <p:spPr>
          <a:xfrm>
            <a:off x="4800600" y="1981200"/>
            <a:ext cx="3810000" cy="3429000"/>
          </a:xfrm>
          <a:custGeom>
            <a:avLst/>
            <a:gdLst>
              <a:gd name="connsiteX0" fmla="*/ 1459006 w 2628900"/>
              <a:gd name="connsiteY0" fmla="*/ 0 h 3805518"/>
              <a:gd name="connsiteX1" fmla="*/ 2628900 w 2628900"/>
              <a:gd name="connsiteY1" fmla="*/ 0 h 3805518"/>
              <a:gd name="connsiteX2" fmla="*/ 2628900 w 2628900"/>
              <a:gd name="connsiteY2" fmla="*/ 3805518 h 3805518"/>
              <a:gd name="connsiteX3" fmla="*/ 0 w 2628900"/>
              <a:gd name="connsiteY3" fmla="*/ 3798794 h 3805518"/>
              <a:gd name="connsiteX4" fmla="*/ 1459006 w 2628900"/>
              <a:gd name="connsiteY4" fmla="*/ 0 h 3805518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5518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438400 w 2590800"/>
              <a:gd name="connsiteY2" fmla="*/ 36553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14600 w 2590800"/>
              <a:gd name="connsiteY1" fmla="*/ 150159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2241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20906 w 2590800"/>
              <a:gd name="connsiteY4" fmla="*/ 2241 h 3810000"/>
              <a:gd name="connsiteX0" fmla="*/ 1524000 w 2590800"/>
              <a:gd name="connsiteY0" fmla="*/ 30480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524000 w 2590800"/>
              <a:gd name="connsiteY4" fmla="*/ 304800 h 3810000"/>
              <a:gd name="connsiteX0" fmla="*/ 1447800 w 2590800"/>
              <a:gd name="connsiteY0" fmla="*/ 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47800 w 2590800"/>
              <a:gd name="connsiteY4" fmla="*/ 0 h 3810000"/>
              <a:gd name="connsiteX0" fmla="*/ 0 w 3200400"/>
              <a:gd name="connsiteY0" fmla="*/ 0 h 3810000"/>
              <a:gd name="connsiteX1" fmla="*/ 3200400 w 3200400"/>
              <a:gd name="connsiteY1" fmla="*/ 0 h 3810000"/>
              <a:gd name="connsiteX2" fmla="*/ 3200400 w 3200400"/>
              <a:gd name="connsiteY2" fmla="*/ 3810000 h 3810000"/>
              <a:gd name="connsiteX3" fmla="*/ 609600 w 3200400"/>
              <a:gd name="connsiteY3" fmla="*/ 3810000 h 3810000"/>
              <a:gd name="connsiteX4" fmla="*/ 0 w 32004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609600 w 3810000"/>
              <a:gd name="connsiteY3" fmla="*/ 3810000 h 3810000"/>
              <a:gd name="connsiteX4" fmla="*/ 0 w 38100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0 w 3810000"/>
              <a:gd name="connsiteY3" fmla="*/ 838200 h 3810000"/>
              <a:gd name="connsiteX4" fmla="*/ 0 w 3810000"/>
              <a:gd name="connsiteY4" fmla="*/ 0 h 3810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8382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6858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762000 h 3429000"/>
              <a:gd name="connsiteX4" fmla="*/ 0 w 3810000"/>
              <a:gd name="connsiteY4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3429000">
                <a:moveTo>
                  <a:pt x="0" y="0"/>
                </a:moveTo>
                <a:lnTo>
                  <a:pt x="3810000" y="0"/>
                </a:lnTo>
                <a:lnTo>
                  <a:pt x="3810000" y="3429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7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11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Picture 5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Picture 6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Picture 7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8"/>
          <p:cNvPicPr>
            <a:picLocks noChangeAspect="1" noChangeArrowheads="1"/>
          </p:cNvPicPr>
          <p:nvPr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4" name="Picture 4"/>
          <p:cNvPicPr>
            <a:picLocks noChangeAspect="1" noChangeArrowheads="1"/>
          </p:cNvPicPr>
          <p:nvPr/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5" name="Straight Connector 64"/>
          <p:cNvCxnSpPr>
            <a:stCxn id="85" idx="2"/>
            <a:endCxn id="64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56" idx="4"/>
            <a:endCxn id="98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7724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772400" y="3733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239000" y="24384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400800" y="3124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867400" y="2590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008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05400" y="2743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162800" y="4876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562600" y="5257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-0.7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029200" y="4648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-0.4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953000" y="3810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-0.1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graphicFrame>
        <p:nvGraphicFramePr>
          <p:cNvPr id="2087" name="Object 39"/>
          <p:cNvGraphicFramePr>
            <a:graphicFrameLocks noChangeAspect="1"/>
          </p:cNvGraphicFramePr>
          <p:nvPr/>
        </p:nvGraphicFramePr>
        <p:xfrm>
          <a:off x="1193800" y="4038600"/>
          <a:ext cx="2921000" cy="134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7" name="Equation" r:id="rId17" imgW="1459866" imgH="672808" progId="Equation.3">
                  <p:embed/>
                </p:oleObj>
              </mc:Choice>
              <mc:Fallback>
                <p:oleObj name="Equation" r:id="rId17" imgW="1459866" imgH="672808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3800" y="4038600"/>
                        <a:ext cx="2921000" cy="134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0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Harmonic Function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standard approach to semi-supervised learning:</a:t>
            </a:r>
          </a:p>
          <a:p>
            <a:endParaRPr lang="en-US" dirty="0" smtClean="0"/>
          </a:p>
          <a:p>
            <a:r>
              <a:rPr lang="en-US" dirty="0" smtClean="0"/>
              <a:t>Rewritten in terms of the graph </a:t>
            </a:r>
            <a:r>
              <a:rPr lang="en-US" dirty="0" err="1" smtClean="0"/>
              <a:t>Laplacian</a:t>
            </a:r>
            <a:r>
              <a:rPr lang="en-US" dirty="0" smtClean="0"/>
              <a:t> L = D – W:</a:t>
            </a:r>
          </a:p>
          <a:p>
            <a:endParaRPr lang="en-US" dirty="0" smtClean="0"/>
          </a:p>
          <a:p>
            <a:r>
              <a:rPr lang="en-US" dirty="0" smtClean="0"/>
              <a:t>Properties of the harmonic function solution (HFS):</a:t>
            </a:r>
          </a:p>
          <a:p>
            <a:pPr lvl="1"/>
            <a:r>
              <a:rPr lang="en-US" dirty="0" smtClean="0"/>
              <a:t>Smoothness </a:t>
            </a:r>
          </a:p>
          <a:p>
            <a:pPr lvl="1"/>
            <a:r>
              <a:rPr lang="en-US" dirty="0" smtClean="0"/>
              <a:t>Closed-form solution</a:t>
            </a:r>
          </a:p>
          <a:p>
            <a:pPr lvl="1"/>
            <a:r>
              <a:rPr lang="en-US" dirty="0" smtClean="0"/>
              <a:t>Can be interpreted as a product of a random walk on the graph W with the transition matrix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297524"/>
              </p:ext>
            </p:extLst>
          </p:nvPr>
        </p:nvGraphicFramePr>
        <p:xfrm>
          <a:off x="1752600" y="1447800"/>
          <a:ext cx="538638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07" name="Equation" r:id="rId3" imgW="2692400" imgH="292100" progId="Equation.3">
                  <p:embed/>
                </p:oleObj>
              </mc:Choice>
              <mc:Fallback>
                <p:oleObj name="Equation" r:id="rId3" imgW="26924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447800"/>
                        <a:ext cx="5386388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61159"/>
              </p:ext>
            </p:extLst>
          </p:nvPr>
        </p:nvGraphicFramePr>
        <p:xfrm>
          <a:off x="4038600" y="4038600"/>
          <a:ext cx="28717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08" name="Equation" r:id="rId5" imgW="1435100" imgH="241300" progId="Equation.3">
                  <p:embed/>
                </p:oleObj>
              </mc:Choice>
              <mc:Fallback>
                <p:oleObj name="Equation" r:id="rId5" imgW="1435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038600"/>
                        <a:ext cx="287178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213762"/>
              </p:ext>
            </p:extLst>
          </p:nvPr>
        </p:nvGraphicFramePr>
        <p:xfrm>
          <a:off x="3048000" y="3505200"/>
          <a:ext cx="21351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09" name="Equation" r:id="rId7" imgW="1066800" imgH="279400" progId="Equation.3">
                  <p:embed/>
                </p:oleObj>
              </mc:Choice>
              <mc:Fallback>
                <p:oleObj name="Equation" r:id="rId7" imgW="10668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505200"/>
                        <a:ext cx="2135188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874503"/>
              </p:ext>
            </p:extLst>
          </p:nvPr>
        </p:nvGraphicFramePr>
        <p:xfrm>
          <a:off x="2514600" y="2514600"/>
          <a:ext cx="39116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10" name="Equation" r:id="rId9" imgW="1955800" imgH="292100" progId="Equation.3">
                  <p:embed/>
                </p:oleObj>
              </mc:Choice>
              <mc:Fallback>
                <p:oleObj name="Equation" r:id="rId9" imgW="19558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514600"/>
                        <a:ext cx="39116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966435"/>
              </p:ext>
            </p:extLst>
          </p:nvPr>
        </p:nvGraphicFramePr>
        <p:xfrm>
          <a:off x="5715000" y="48768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11" name="Equation" r:id="rId11" imgW="660113" imgH="203112" progId="Equation.3">
                  <p:embed/>
                </p:oleObj>
              </mc:Choice>
              <mc:Fallback>
                <p:oleObj name="Equation" r:id="rId11" imgW="660113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876800"/>
                        <a:ext cx="13208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400" y="6400800"/>
            <a:ext cx="1981200" cy="28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695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Harmonic Function Solution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4229100" cy="514191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Harmonic function solution is a result of a random walk on the graph W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Tracks non-linear patterns</a:t>
            </a:r>
          </a:p>
          <a:p>
            <a:pPr lvl="1"/>
            <a:r>
              <a:rPr lang="en-US" dirty="0" smtClean="0"/>
              <a:t>Convexity</a:t>
            </a:r>
          </a:p>
          <a:p>
            <a:pPr lvl="1"/>
            <a:r>
              <a:rPr lang="en-US" dirty="0" smtClean="0"/>
              <a:t>Globally optimal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Sensitive to the structure of the graph (problem-specific  calibration is usually needed)</a:t>
            </a:r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4800600" y="1981200"/>
            <a:ext cx="3810000" cy="3429000"/>
          </a:xfrm>
          <a:custGeom>
            <a:avLst/>
            <a:gdLst>
              <a:gd name="connsiteX0" fmla="*/ 1459006 w 2628900"/>
              <a:gd name="connsiteY0" fmla="*/ 0 h 3805518"/>
              <a:gd name="connsiteX1" fmla="*/ 2628900 w 2628900"/>
              <a:gd name="connsiteY1" fmla="*/ 0 h 3805518"/>
              <a:gd name="connsiteX2" fmla="*/ 2628900 w 2628900"/>
              <a:gd name="connsiteY2" fmla="*/ 3805518 h 3805518"/>
              <a:gd name="connsiteX3" fmla="*/ 0 w 2628900"/>
              <a:gd name="connsiteY3" fmla="*/ 3798794 h 3805518"/>
              <a:gd name="connsiteX4" fmla="*/ 1459006 w 2628900"/>
              <a:gd name="connsiteY4" fmla="*/ 0 h 3805518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5518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438400 w 2590800"/>
              <a:gd name="connsiteY2" fmla="*/ 36553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14600 w 2590800"/>
              <a:gd name="connsiteY1" fmla="*/ 150159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2241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20906 w 2590800"/>
              <a:gd name="connsiteY4" fmla="*/ 2241 h 3810000"/>
              <a:gd name="connsiteX0" fmla="*/ 1524000 w 2590800"/>
              <a:gd name="connsiteY0" fmla="*/ 30480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524000 w 2590800"/>
              <a:gd name="connsiteY4" fmla="*/ 304800 h 3810000"/>
              <a:gd name="connsiteX0" fmla="*/ 1447800 w 2590800"/>
              <a:gd name="connsiteY0" fmla="*/ 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47800 w 2590800"/>
              <a:gd name="connsiteY4" fmla="*/ 0 h 3810000"/>
              <a:gd name="connsiteX0" fmla="*/ 0 w 3200400"/>
              <a:gd name="connsiteY0" fmla="*/ 0 h 3810000"/>
              <a:gd name="connsiteX1" fmla="*/ 3200400 w 3200400"/>
              <a:gd name="connsiteY1" fmla="*/ 0 h 3810000"/>
              <a:gd name="connsiteX2" fmla="*/ 3200400 w 3200400"/>
              <a:gd name="connsiteY2" fmla="*/ 3810000 h 3810000"/>
              <a:gd name="connsiteX3" fmla="*/ 609600 w 3200400"/>
              <a:gd name="connsiteY3" fmla="*/ 3810000 h 3810000"/>
              <a:gd name="connsiteX4" fmla="*/ 0 w 32004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609600 w 3810000"/>
              <a:gd name="connsiteY3" fmla="*/ 3810000 h 3810000"/>
              <a:gd name="connsiteX4" fmla="*/ 0 w 38100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0 w 3810000"/>
              <a:gd name="connsiteY3" fmla="*/ 838200 h 3810000"/>
              <a:gd name="connsiteX4" fmla="*/ 0 w 3810000"/>
              <a:gd name="connsiteY4" fmla="*/ 0 h 3810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8382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6858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762000 h 3429000"/>
              <a:gd name="connsiteX4" fmla="*/ 0 w 3810000"/>
              <a:gd name="connsiteY4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3429000">
                <a:moveTo>
                  <a:pt x="0" y="0"/>
                </a:moveTo>
                <a:lnTo>
                  <a:pt x="3810000" y="0"/>
                </a:lnTo>
                <a:lnTo>
                  <a:pt x="3810000" y="3429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2" name="Picture 1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" name="Picture 4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7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" name="Picture 8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7" name="Straight Connector 106"/>
          <p:cNvCxnSpPr>
            <a:stCxn id="103" idx="2"/>
            <a:endCxn id="87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91" idx="4"/>
            <a:endCxn id="122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77724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72400" y="3733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39000" y="24384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00800" y="3124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67400" y="2590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008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05400" y="2743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62800" y="4876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62600" y="5257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-0.7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29200" y="4648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-0.4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53000" y="3810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-0.1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93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HFS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Inputs:</a:t>
            </a:r>
            <a:r>
              <a:rPr lang="en-US" sz="2400" dirty="0" smtClean="0"/>
              <a:t> an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, a similarity graph W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Algorithm:</a:t>
            </a:r>
          </a:p>
          <a:p>
            <a:pPr>
              <a:buNone/>
            </a:pPr>
            <a:r>
              <a:rPr lang="en-US" sz="2400" dirty="0" smtClean="0"/>
              <a:t>	Add the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to the graph W</a:t>
            </a:r>
          </a:p>
          <a:p>
            <a:pPr>
              <a:buNone/>
            </a:pPr>
            <a:r>
              <a:rPr lang="en-US" sz="2400" dirty="0" smtClean="0"/>
              <a:t>	Compute the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L of W and infer labels: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Predict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Outputs:</a:t>
            </a:r>
            <a:r>
              <a:rPr lang="en-US" sz="2400" dirty="0" smtClean="0"/>
              <a:t> a prediction    , an updated graph W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29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141994"/>
              </p:ext>
            </p:extLst>
          </p:nvPr>
        </p:nvGraphicFramePr>
        <p:xfrm>
          <a:off x="1905000" y="3626708"/>
          <a:ext cx="13541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44" name="Equation" r:id="rId4" imgW="774364" imgH="228501" progId="Equation.3">
                  <p:embed/>
                </p:oleObj>
              </mc:Choice>
              <mc:Fallback>
                <p:oleObj name="Equation" r:id="rId4" imgW="774364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626708"/>
                        <a:ext cx="13541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756580"/>
              </p:ext>
            </p:extLst>
          </p:nvPr>
        </p:nvGraphicFramePr>
        <p:xfrm>
          <a:off x="3208337" y="4572000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45" name="Equation" r:id="rId6" imgW="165028" imgH="228501" progId="Equation.3">
                  <p:embed/>
                </p:oleObj>
              </mc:Choice>
              <mc:Fallback>
                <p:oleObj name="Equation" r:id="rId6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7" y="4572000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Semi-Supervised Perception: Real-Time Learning without Explicit Feedback. In Proceedings of the 4th IEEE Online Learning for Computer Vision Workshop, San Francisco, California, June 2010. </a:t>
            </a:r>
            <a:r>
              <a:rPr lang="en-US" sz="1000" dirty="0" smtClean="0">
                <a:solidFill>
                  <a:srgbClr val="C00000"/>
                </a:solidFill>
              </a:rPr>
              <a:t>Best paper award</a:t>
            </a: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9661" name="Object 2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9231411"/>
              </p:ext>
            </p:extLst>
          </p:nvPr>
        </p:nvGraphicFramePr>
        <p:xfrm>
          <a:off x="1981200" y="3200400"/>
          <a:ext cx="3427413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746" name="Equation" r:id="rId8" imgW="1955800" imgH="241300" progId="Equation.3">
                  <p:embed/>
                </p:oleObj>
              </mc:Choice>
              <mc:Fallback>
                <p:oleObj name="Equation" r:id="rId8" imgW="195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200400"/>
                        <a:ext cx="3427413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5638800" y="3581400"/>
            <a:ext cx="2590800" cy="381000"/>
          </a:xfrm>
          <a:prstGeom prst="wedgeRectCallout">
            <a:avLst>
              <a:gd name="adj1" fmla="val -59415"/>
              <a:gd name="adj2" fmla="val -41723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Time complexity of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</a:t>
            </a:r>
            <a:r>
              <a:rPr lang="en-US" sz="1600" dirty="0" smtClean="0">
                <a:solidFill>
                  <a:schemeClr val="tx1"/>
                </a:solidFill>
              </a:rPr>
              <a:t>(t</a:t>
            </a:r>
            <a:r>
              <a:rPr lang="en-US" sz="1600" baseline="30000" dirty="0" smtClean="0">
                <a:solidFill>
                  <a:schemeClr val="tx1"/>
                </a:solidFill>
              </a:rPr>
              <a:t>2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3352800" y="1408670"/>
            <a:ext cx="2628900" cy="762000"/>
          </a:xfrm>
          <a:prstGeom prst="wedgeRectCallout">
            <a:avLst>
              <a:gd name="adj1" fmla="val -67332"/>
              <a:gd name="adj2" fmla="val 28914"/>
            </a:avLst>
          </a:prstGeom>
          <a:solidFill>
            <a:srgbClr val="FFFF66"/>
          </a:solidFill>
          <a:ln w="9525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What is wrong with this algorithm?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248400" y="1980170"/>
            <a:ext cx="2590800" cy="381000"/>
          </a:xfrm>
          <a:prstGeom prst="wedgeRectCallout">
            <a:avLst>
              <a:gd name="adj1" fmla="val -87275"/>
              <a:gd name="adj2" fmla="val 110327"/>
            </a:avLst>
          </a:prstGeom>
          <a:solidFill>
            <a:srgbClr val="FF9966"/>
          </a:solidFill>
          <a:ln w="952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Time complexity of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</a:t>
            </a:r>
            <a:r>
              <a:rPr lang="en-US" sz="1600" dirty="0" smtClean="0">
                <a:solidFill>
                  <a:schemeClr val="tx1"/>
                </a:solidFill>
              </a:rPr>
              <a:t>(t)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5687410" y="5257800"/>
            <a:ext cx="2628900" cy="762000"/>
          </a:xfrm>
          <a:prstGeom prst="wedgeRectCallout">
            <a:avLst>
              <a:gd name="adj1" fmla="val -40346"/>
              <a:gd name="adj2" fmla="val 4086"/>
            </a:avLst>
          </a:prstGeom>
          <a:solidFill>
            <a:srgbClr val="FFFF66"/>
          </a:solidFill>
          <a:ln w="9525"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Reduce the number of nodes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 Quantization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>
          <a:xfrm>
            <a:off x="304800" y="990600"/>
            <a:ext cx="4229100" cy="5141913"/>
          </a:xfrm>
        </p:spPr>
        <p:txBody>
          <a:bodyPr>
            <a:normAutofit/>
          </a:bodyPr>
          <a:lstStyle/>
          <a:p>
            <a:r>
              <a:rPr lang="en-US" dirty="0" smtClean="0"/>
              <a:t>Our solution combines</a:t>
            </a:r>
          </a:p>
          <a:p>
            <a:pPr lvl="1"/>
            <a:r>
              <a:rPr lang="en-US" dirty="0" smtClean="0"/>
              <a:t>Online Clustering</a:t>
            </a:r>
          </a:p>
          <a:p>
            <a:pPr lvl="1"/>
            <a:r>
              <a:rPr lang="en-US" dirty="0" smtClean="0"/>
              <a:t>Semi-Supervised Inference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Online </a:t>
            </a:r>
            <a:r>
              <a:rPr lang="en-US" dirty="0"/>
              <a:t>clustering </a:t>
            </a:r>
            <a:r>
              <a:rPr lang="en-US" dirty="0" smtClean="0"/>
              <a:t> based on k-center clustering algorithm of </a:t>
            </a:r>
            <a:r>
              <a:rPr lang="en-US" dirty="0" err="1" smtClean="0"/>
              <a:t>Charikar</a:t>
            </a:r>
            <a:r>
              <a:rPr lang="en-US" dirty="0" smtClean="0"/>
              <a:t> </a:t>
            </a:r>
            <a:r>
              <a:rPr lang="en-US" i="1" dirty="0" smtClean="0"/>
              <a:t>et al.</a:t>
            </a:r>
            <a:r>
              <a:rPr lang="en-US" dirty="0" smtClean="0"/>
              <a:t> (1997) incrementally covers data by a set of </a:t>
            </a:r>
            <a:r>
              <a:rPr lang="en-US" dirty="0">
                <a:sym typeface="Symbol"/>
              </a:rPr>
              <a:t>R</a:t>
            </a:r>
            <a:r>
              <a:rPr lang="en-US" dirty="0" smtClean="0"/>
              <a:t>-balls</a:t>
            </a:r>
            <a:endParaRPr lang="en-US" dirty="0"/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17" name="Rectangle 116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Oval 117"/>
          <p:cNvSpPr/>
          <p:nvPr/>
        </p:nvSpPr>
        <p:spPr>
          <a:xfrm>
            <a:off x="4724400" y="3810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4800600" y="1905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5562600" y="1752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6934200" y="2286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7467600" y="2895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6858000" y="47244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4648200" y="29718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257800" y="4419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stCxn id="155" idx="4"/>
            <a:endCxn id="159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58" idx="2"/>
            <a:endCxn id="153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TextBox 157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pic>
        <p:nvPicPr>
          <p:cNvPr id="145" name="Picture 2"/>
          <p:cNvPicPr>
            <a:picLocks noChangeAspect="1" noChangeArrowheads="1"/>
          </p:cNvPicPr>
          <p:nvPr/>
        </p:nvPicPr>
        <p:blipFill>
          <a:blip r:embed="rId3" cstate="email">
            <a:grayscl/>
          </a:blip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Picture 3"/>
          <p:cNvPicPr>
            <a:picLocks noChangeAspect="1" noChangeArrowheads="1"/>
          </p:cNvPicPr>
          <p:nvPr/>
        </p:nvPicPr>
        <p:blipFill>
          <a:blip r:embed="rId4" cstate="email">
            <a:grayscl/>
          </a:blip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7" name="Picture 11"/>
          <p:cNvPicPr>
            <a:picLocks noChangeAspect="1" noChangeArrowheads="1"/>
          </p:cNvPicPr>
          <p:nvPr/>
        </p:nvPicPr>
        <p:blipFill>
          <a:blip r:embed="rId5" cstate="email">
            <a:grayscl/>
          </a:blip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8" name="Picture 4"/>
          <p:cNvPicPr>
            <a:picLocks noChangeAspect="1" noChangeArrowheads="1"/>
          </p:cNvPicPr>
          <p:nvPr/>
        </p:nvPicPr>
        <p:blipFill>
          <a:blip r:embed="rId6" cstate="email">
            <a:grayscl/>
          </a:blip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9" name="Picture 5"/>
          <p:cNvPicPr>
            <a:picLocks noChangeAspect="1" noChangeArrowheads="1"/>
          </p:cNvPicPr>
          <p:nvPr/>
        </p:nvPicPr>
        <p:blipFill>
          <a:blip r:embed="rId7" cstate="email">
            <a:grayscl/>
          </a:blip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0" name="Picture 6"/>
          <p:cNvPicPr>
            <a:picLocks noChangeAspect="1" noChangeArrowheads="1"/>
          </p:cNvPicPr>
          <p:nvPr/>
        </p:nvPicPr>
        <p:blipFill>
          <a:blip r:embed="rId8" cstate="email">
            <a:grayscl/>
          </a:blip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1" name="Picture 7"/>
          <p:cNvPicPr>
            <a:picLocks noChangeAspect="1" noChangeArrowheads="1"/>
          </p:cNvPicPr>
          <p:nvPr/>
        </p:nvPicPr>
        <p:blipFill>
          <a:blip r:embed="rId9" cstate="email">
            <a:grayscl/>
          </a:blip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2" name="Picture 8"/>
          <p:cNvPicPr>
            <a:picLocks noChangeAspect="1" noChangeArrowheads="1"/>
          </p:cNvPicPr>
          <p:nvPr/>
        </p:nvPicPr>
        <p:blipFill>
          <a:blip r:embed="rId10" cstate="email">
            <a:grayscl/>
          </a:blip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3" name="Picture 4"/>
          <p:cNvPicPr>
            <a:picLocks noChangeAspect="1" noChangeArrowheads="1"/>
          </p:cNvPicPr>
          <p:nvPr/>
        </p:nvPicPr>
        <p:blipFill>
          <a:blip r:embed="rId11" cstate="email">
            <a:grayscl/>
          </a:blip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5" name="Picture 7"/>
          <p:cNvPicPr>
            <a:picLocks noChangeAspect="1" noChangeArrowheads="1"/>
          </p:cNvPicPr>
          <p:nvPr/>
        </p:nvPicPr>
        <p:blipFill>
          <a:blip r:embed="rId12" cstate="email">
            <a:grayscl/>
          </a:blip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0" name="Straight Arrow Connector 49"/>
          <p:cNvCxnSpPr/>
          <p:nvPr/>
        </p:nvCxnSpPr>
        <p:spPr>
          <a:xfrm>
            <a:off x="8075596" y="3515644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410200" y="3581400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cxnSp>
        <p:nvCxnSpPr>
          <p:cNvPr id="59" name="Straight Arrow Connector 58"/>
          <p:cNvCxnSpPr>
            <a:endCxn id="127" idx="6"/>
          </p:cNvCxnSpPr>
          <p:nvPr/>
        </p:nvCxnSpPr>
        <p:spPr>
          <a:xfrm>
            <a:off x="5257800" y="3581400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8169442" y="3582988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grpSp>
        <p:nvGrpSpPr>
          <p:cNvPr id="61" name="Group 60"/>
          <p:cNvGrpSpPr/>
          <p:nvPr/>
        </p:nvGrpSpPr>
        <p:grpSpPr>
          <a:xfrm>
            <a:off x="4500418" y="1676400"/>
            <a:ext cx="4262582" cy="3962400"/>
            <a:chOff x="4500418" y="1676400"/>
            <a:chExt cx="4262582" cy="3962400"/>
          </a:xfrm>
        </p:grpSpPr>
        <p:sp>
          <p:nvSpPr>
            <p:cNvPr id="62" name="TextBox 61"/>
            <p:cNvSpPr txBox="1"/>
            <p:nvPr/>
          </p:nvSpPr>
          <p:spPr>
            <a:xfrm>
              <a:off x="4500418" y="3288992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 smtClean="0">
                  <a:solidFill>
                    <a:srgbClr val="0070C0"/>
                  </a:solidFill>
                </a:rPr>
                <a:t>3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648200" y="4305299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3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334001" y="54102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 smtClean="0">
                  <a:solidFill>
                    <a:srgbClr val="0070C0"/>
                  </a:solidFill>
                </a:rPr>
                <a:t>8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658101" y="48006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6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957618" y="19050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2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938983" y="16764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2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057528" y="26289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 smtClean="0">
                  <a:solidFill>
                    <a:srgbClr val="0070C0"/>
                  </a:solidFill>
                </a:rPr>
                <a:t>4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458200" y="3086099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 smtClean="0">
                  <a:solidFill>
                    <a:srgbClr val="0070C0"/>
                  </a:solidFill>
                </a:rPr>
                <a:t>5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52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b="1" dirty="0" smtClean="0">
                <a:solidFill>
                  <a:schemeClr val="tx1">
                    <a:tint val="75000"/>
                  </a:schemeClr>
                </a:solidFill>
              </a:rPr>
              <a:t>Online Semi-Supervised Learning on Quantized Graphs. In Proceedings of the 26th Conference on Uncertainty in Artificial Intelligence, Catalina Island, California, July 2010.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4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 Quantization</a:t>
            </a:r>
            <a:endParaRPr lang="en-US" dirty="0"/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4724400" y="3810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800600" y="1905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562600" y="1752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934200" y="2286000"/>
            <a:ext cx="1219200" cy="12192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7467600" y="2895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858000" y="47244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648200" y="29718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257800" y="4419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rot="16200000" flipH="1">
            <a:off x="7200900" y="2552700"/>
            <a:ext cx="5334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10"/>
          <p:cNvPicPr>
            <a:picLocks noChangeAspect="1" noChangeArrowheads="1"/>
          </p:cNvPicPr>
          <p:nvPr/>
        </p:nvPicPr>
        <p:blipFill>
          <a:blip r:embed="rId3" cstate="email">
            <a:grayscl/>
          </a:blip>
          <a:srcRect/>
          <a:stretch>
            <a:fillRect/>
          </a:stretch>
        </p:blipFill>
        <p:spPr bwMode="auto">
          <a:xfrm>
            <a:off x="9606012" y="4114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4" cstate="email">
            <a:grayscl/>
          </a:blip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5" cstate="email">
            <a:grayscl/>
          </a:blip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" name="Picture 11"/>
          <p:cNvPicPr>
            <a:picLocks noChangeAspect="1" noChangeArrowheads="1"/>
          </p:cNvPicPr>
          <p:nvPr/>
        </p:nvPicPr>
        <p:blipFill>
          <a:blip r:embed="rId6" cstate="email">
            <a:grayscl/>
          </a:blip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7" cstate="email">
            <a:grayscl/>
          </a:blip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Picture 5"/>
          <p:cNvPicPr>
            <a:picLocks noChangeAspect="1" noChangeArrowheads="1"/>
          </p:cNvPicPr>
          <p:nvPr/>
        </p:nvPicPr>
        <p:blipFill>
          <a:blip r:embed="rId8" cstate="email">
            <a:grayscl/>
          </a:blip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8" name="Picture 6"/>
          <p:cNvPicPr>
            <a:picLocks noChangeAspect="1" noChangeArrowheads="1"/>
          </p:cNvPicPr>
          <p:nvPr/>
        </p:nvPicPr>
        <p:blipFill>
          <a:blip r:embed="rId9" cstate="email">
            <a:grayscl/>
          </a:blip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1" name="Picture 7"/>
          <p:cNvPicPr>
            <a:picLocks noChangeAspect="1" noChangeArrowheads="1"/>
          </p:cNvPicPr>
          <p:nvPr/>
        </p:nvPicPr>
        <p:blipFill>
          <a:blip r:embed="rId10" cstate="email">
            <a:grayscl/>
          </a:blip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Picture 8"/>
          <p:cNvPicPr>
            <a:picLocks noChangeAspect="1" noChangeArrowheads="1"/>
          </p:cNvPicPr>
          <p:nvPr/>
        </p:nvPicPr>
        <p:blipFill>
          <a:blip r:embed="rId11" cstate="email">
            <a:grayscl/>
          </a:blip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Picture 4"/>
          <p:cNvPicPr>
            <a:picLocks noChangeAspect="1" noChangeArrowheads="1"/>
          </p:cNvPicPr>
          <p:nvPr/>
        </p:nvPicPr>
        <p:blipFill>
          <a:blip r:embed="rId12" cstate="email">
            <a:grayscl/>
          </a:blip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6" name="Picture 7"/>
          <p:cNvPicPr>
            <a:picLocks noChangeAspect="1" noChangeArrowheads="1"/>
          </p:cNvPicPr>
          <p:nvPr/>
        </p:nvPicPr>
        <p:blipFill>
          <a:blip r:embed="rId13" cstate="email">
            <a:grayscl/>
          </a:blip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8" name="Straight Connector 107"/>
          <p:cNvCxnSpPr>
            <a:stCxn id="106" idx="4"/>
            <a:endCxn id="111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10" idx="2"/>
            <a:endCxn id="104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pic>
        <p:nvPicPr>
          <p:cNvPr id="112" name="Picture 6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9170469" y="12954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/>
          <p:cNvSpPr txBox="1"/>
          <p:nvPr/>
        </p:nvSpPr>
        <p:spPr>
          <a:xfrm>
            <a:off x="8169442" y="3582988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5410200" y="3581400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cxnSp>
        <p:nvCxnSpPr>
          <p:cNvPr id="57" name="Straight Arrow Connector 56"/>
          <p:cNvCxnSpPr>
            <a:endCxn id="54" idx="6"/>
          </p:cNvCxnSpPr>
          <p:nvPr/>
        </p:nvCxnSpPr>
        <p:spPr>
          <a:xfrm>
            <a:off x="5257800" y="3581400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Down Arrow 69"/>
          <p:cNvSpPr/>
          <p:nvPr/>
        </p:nvSpPr>
        <p:spPr>
          <a:xfrm rot="5400000">
            <a:off x="7772397" y="2133599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8075596" y="3515644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ontent Placeholder 98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81500" cy="5141913"/>
          </a:xfrm>
        </p:spPr>
        <p:txBody>
          <a:bodyPr>
            <a:normAutofit/>
          </a:bodyPr>
          <a:lstStyle/>
          <a:p>
            <a:r>
              <a:rPr lang="en-US" dirty="0"/>
              <a:t>When the example </a:t>
            </a:r>
            <a:r>
              <a:rPr lang="en-US" dirty="0" err="1"/>
              <a:t>x</a:t>
            </a:r>
            <a:r>
              <a:rPr lang="en-US" baseline="-25000" dirty="0" err="1"/>
              <a:t>t</a:t>
            </a:r>
            <a:r>
              <a:rPr lang="en-US" dirty="0"/>
              <a:t> is less than R away </a:t>
            </a:r>
            <a:r>
              <a:rPr lang="en-US" dirty="0" smtClean="0"/>
              <a:t>a representative </a:t>
            </a:r>
            <a:r>
              <a:rPr lang="en-US" dirty="0"/>
              <a:t>vertex, the example is discarded</a:t>
            </a:r>
          </a:p>
          <a:p>
            <a:r>
              <a:rPr lang="en-US" dirty="0" smtClean="0"/>
              <a:t>When the graph gets large </a:t>
            </a:r>
          </a:p>
          <a:p>
            <a:pPr lvl="1"/>
            <a:r>
              <a:rPr lang="en-US" dirty="0" smtClean="0"/>
              <a:t>R is doubled</a:t>
            </a:r>
          </a:p>
          <a:p>
            <a:pPr lvl="1"/>
            <a:r>
              <a:rPr lang="en-US" dirty="0" smtClean="0"/>
              <a:t>vertices are repartitioned</a:t>
            </a:r>
          </a:p>
          <a:p>
            <a:pPr lvl="2"/>
            <a:r>
              <a:rPr lang="en-US" dirty="0" smtClean="0"/>
              <a:t>no two vertices are closer than R</a:t>
            </a:r>
          </a:p>
          <a:p>
            <a:pPr lvl="2"/>
            <a:r>
              <a:rPr lang="en-US" dirty="0" smtClean="0"/>
              <a:t>old vertices are covered by at least one new vertex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4500418" y="1676400"/>
            <a:ext cx="3462483" cy="3962400"/>
            <a:chOff x="4500418" y="1676400"/>
            <a:chExt cx="3462483" cy="3962400"/>
          </a:xfrm>
        </p:grpSpPr>
        <p:sp>
          <p:nvSpPr>
            <p:cNvPr id="75" name="TextBox 74"/>
            <p:cNvSpPr txBox="1"/>
            <p:nvPr/>
          </p:nvSpPr>
          <p:spPr>
            <a:xfrm>
              <a:off x="4500418" y="3288992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 smtClean="0">
                  <a:solidFill>
                    <a:srgbClr val="0070C0"/>
                  </a:solidFill>
                </a:rPr>
                <a:t>3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648200" y="4305299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3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334001" y="54102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 smtClean="0">
                  <a:solidFill>
                    <a:srgbClr val="0070C0"/>
                  </a:solidFill>
                </a:rPr>
                <a:t>8</a:t>
              </a:r>
              <a:endParaRPr lang="en-US" sz="1400" b="1" dirty="0">
                <a:solidFill>
                  <a:srgbClr val="0070C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658101" y="48006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6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4957618" y="19050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2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938983" y="1676400"/>
              <a:ext cx="304800" cy="228600"/>
            </a:xfrm>
            <a:prstGeom prst="rect">
              <a:avLst/>
            </a:prstGeom>
            <a:solidFill>
              <a:srgbClr val="92D050">
                <a:alpha val="75000"/>
              </a:srgb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2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057528" y="2628900"/>
            <a:ext cx="304800" cy="228600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4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057528" y="2615153"/>
            <a:ext cx="304800" cy="228600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458200" y="3086099"/>
            <a:ext cx="304800" cy="228600"/>
          </a:xfrm>
          <a:prstGeom prst="rect">
            <a:avLst/>
          </a:prstGeom>
          <a:solidFill>
            <a:srgbClr val="92D050">
              <a:alpha val="75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5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1434 C -0.01528 -0.01828 -0.03003 -0.02082 -0.04566 -0.02221 C -0.06962 -0.02105 -0.09253 -0.0199 -0.11632 -0.01434 C -0.12465 -0.00925 -0.12066 -0.01111 -0.1283 -0.00833 C -0.14149 0.00162 -0.15642 0.00879 -0.16823 0.02429 C -0.17135 0.02845 -0.17378 0.03146 -0.17691 0.03493 C -0.17934 0.03701 -0.18351 0.04279 -0.18351 0.04302 C -0.1842 0.04487 -0.18472 0.04742 -0.18594 0.04881 C -0.1868 0.05043 -0.18819 0.0495 -0.18906 0.05112 C -0.19618 0.06176 -0.18646 0.05436 -0.19462 0.05922 C -0.19687 0.07263 -0.20417 0.08235 -0.20903 0.09206 C -0.21128 0.09669 -0.21788 0.09368 -0.21892 0.09993 C -0.21962 0.10525 -0.21892 0.11103 -0.21892 0.11658 " pathEditMode="relative" rAng="0" ptsTypes="ffffffffffffA">
                                      <p:cBhvr>
                                        <p:cTn id="6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6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82373E-6 C -0.00747 0.00324 -0.0132 0.01296 -0.01997 0.01828 C -0.0382 0.03239 -0.05782 0.04326 -0.07778 0.05205 C -0.09653 0.05113 -0.11511 0.05043 -0.13368 0.04766 C -0.14601 0.0421 -0.15868 0.03678 -0.17153 0.03378 C -0.18021 0.03169 -0.18594 0.03193 -0.19358 0.02799 C -0.19636 0.02452 -0.19775 0.02105 -0.20104 0.01828 C -0.20226 0.01365 -0.20209 0.0155 -0.20209 0.01273 L -0.19045 0.00139 " pathEditMode="relative" rAng="0" ptsTypes="fffffffAA">
                                      <p:cBhvr>
                                        <p:cTn id="2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22" y="25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91" grpId="2" animBg="1"/>
      <p:bldP spid="9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 Quantization</a:t>
            </a:r>
            <a:endParaRPr lang="en-US" dirty="0"/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/>
          <p:cNvSpPr/>
          <p:nvPr/>
        </p:nvSpPr>
        <p:spPr>
          <a:xfrm>
            <a:off x="5562600" y="1752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6934200" y="22860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467600" y="37338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648200" y="29718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257800" y="4419600"/>
            <a:ext cx="1219200" cy="1219200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4114800" y="32004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4191000" y="12954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858000" y="22860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248400" y="4114800"/>
            <a:ext cx="2438400" cy="2438400"/>
          </a:xfrm>
          <a:prstGeom prst="ellipse">
            <a:avLst/>
          </a:prstGeom>
          <a:solidFill>
            <a:srgbClr val="FF0000">
              <a:alpha val="1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Connector 88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10"/>
          <p:cNvPicPr>
            <a:picLocks noChangeAspect="1" noChangeArrowheads="1"/>
          </p:cNvPicPr>
          <p:nvPr/>
        </p:nvPicPr>
        <p:blipFill>
          <a:blip r:embed="rId3" cstate="email">
            <a:grayscl/>
          </a:blip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3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4" name="Picture 3"/>
          <p:cNvPicPr>
            <a:picLocks noChangeAspect="1" noChangeArrowheads="1"/>
          </p:cNvPicPr>
          <p:nvPr/>
        </p:nvPicPr>
        <p:blipFill>
          <a:blip r:embed="rId5" cstate="email">
            <a:grayscl/>
          </a:blip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" name="Picture 1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Picture 4"/>
          <p:cNvPicPr>
            <a:picLocks noChangeAspect="1" noChangeArrowheads="1"/>
          </p:cNvPicPr>
          <p:nvPr/>
        </p:nvPicPr>
        <p:blipFill>
          <a:blip r:embed="rId7" cstate="email">
            <a:grayscl/>
          </a:blip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7" name="Picture 5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8" name="Picture 6"/>
          <p:cNvPicPr>
            <a:picLocks noChangeAspect="1" noChangeArrowheads="1"/>
          </p:cNvPicPr>
          <p:nvPr/>
        </p:nvPicPr>
        <p:blipFill>
          <a:blip r:embed="rId9" cstate="email">
            <a:grayscl/>
          </a:blip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9" name="Picture 7"/>
          <p:cNvPicPr>
            <a:picLocks noChangeAspect="1" noChangeArrowheads="1"/>
          </p:cNvPicPr>
          <p:nvPr/>
        </p:nvPicPr>
        <p:blipFill>
          <a:blip r:embed="rId10" cstate="email">
            <a:grayscl/>
          </a:blip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Picture 8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rgbClr val="FFFF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Picture 4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Picture 7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23" name="Straight Connector 122"/>
          <p:cNvCxnSpPr>
            <a:stCxn id="122" idx="4"/>
            <a:endCxn id="126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>
            <a:stCxn id="125" idx="2"/>
            <a:endCxn id="121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8229600" y="4343400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cxnSp>
        <p:nvCxnSpPr>
          <p:cNvPr id="128" name="Straight Arrow Connector 127"/>
          <p:cNvCxnSpPr>
            <a:endCxn id="76" idx="6"/>
          </p:cNvCxnSpPr>
          <p:nvPr/>
        </p:nvCxnSpPr>
        <p:spPr>
          <a:xfrm>
            <a:off x="8077200" y="4343400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5410200" y="3581400"/>
            <a:ext cx="4572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R</a:t>
            </a:r>
            <a:endParaRPr lang="en-US" sz="1400" dirty="0"/>
          </a:p>
        </p:txBody>
      </p:sp>
      <p:cxnSp>
        <p:nvCxnSpPr>
          <p:cNvPr id="130" name="Straight Arrow Connector 129"/>
          <p:cNvCxnSpPr>
            <a:endCxn id="78" idx="6"/>
          </p:cNvCxnSpPr>
          <p:nvPr/>
        </p:nvCxnSpPr>
        <p:spPr>
          <a:xfrm>
            <a:off x="5257800" y="3581400"/>
            <a:ext cx="6096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5486400" y="4419600"/>
            <a:ext cx="10668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2R</a:t>
            </a:r>
            <a:endParaRPr lang="en-US" sz="1400" dirty="0"/>
          </a:p>
        </p:txBody>
      </p:sp>
      <p:cxnSp>
        <p:nvCxnSpPr>
          <p:cNvPr id="132" name="Straight Arrow Connector 131"/>
          <p:cNvCxnSpPr>
            <a:endCxn id="82" idx="6"/>
          </p:cNvCxnSpPr>
          <p:nvPr/>
        </p:nvCxnSpPr>
        <p:spPr>
          <a:xfrm>
            <a:off x="5334000" y="4419600"/>
            <a:ext cx="1219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/>
          <p:cNvSpPr txBox="1"/>
          <p:nvPr/>
        </p:nvSpPr>
        <p:spPr>
          <a:xfrm>
            <a:off x="6858000" y="3505200"/>
            <a:ext cx="1066800" cy="3048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2R</a:t>
            </a:r>
            <a:endParaRPr lang="en-US" sz="1400" dirty="0"/>
          </a:p>
        </p:txBody>
      </p:sp>
      <p:cxnSp>
        <p:nvCxnSpPr>
          <p:cNvPr id="134" name="Straight Arrow Connector 133"/>
          <p:cNvCxnSpPr>
            <a:endCxn id="87" idx="2"/>
          </p:cNvCxnSpPr>
          <p:nvPr/>
        </p:nvCxnSpPr>
        <p:spPr>
          <a:xfrm rot="10800000">
            <a:off x="6858000" y="3505200"/>
            <a:ext cx="1219200" cy="1588"/>
          </a:xfrm>
          <a:prstGeom prst="straightConnector1">
            <a:avLst/>
          </a:prstGeom>
          <a:ln w="19050">
            <a:solidFill>
              <a:schemeClr val="tx1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Down Arrow 134"/>
          <p:cNvSpPr/>
          <p:nvPr/>
        </p:nvSpPr>
        <p:spPr>
          <a:xfrm rot="5400000">
            <a:off x="8458199" y="32765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Down Arrow 135"/>
          <p:cNvSpPr/>
          <p:nvPr/>
        </p:nvSpPr>
        <p:spPr>
          <a:xfrm rot="5400000">
            <a:off x="7848599" y="51053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Down Arrow 136"/>
          <p:cNvSpPr/>
          <p:nvPr/>
        </p:nvSpPr>
        <p:spPr>
          <a:xfrm rot="16200000">
            <a:off x="4724397" y="22859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Down Arrow 137"/>
          <p:cNvSpPr/>
          <p:nvPr/>
        </p:nvSpPr>
        <p:spPr>
          <a:xfrm rot="16200000">
            <a:off x="4648199" y="4190997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solidFill>
            <a:srgbClr val="C00000"/>
          </a:solidFill>
          <a:ln w="19050"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6" name="Content Placeholder 98"/>
          <p:cNvSpPr>
            <a:spLocks noGrp="1"/>
          </p:cNvSpPr>
          <p:nvPr>
            <p:ph sz="half" idx="1"/>
          </p:nvPr>
        </p:nvSpPr>
        <p:spPr>
          <a:xfrm>
            <a:off x="152400" y="990600"/>
            <a:ext cx="4381500" cy="5141913"/>
          </a:xfrm>
        </p:spPr>
        <p:txBody>
          <a:bodyPr>
            <a:normAutofit/>
          </a:bodyPr>
          <a:lstStyle/>
          <a:p>
            <a:r>
              <a:rPr lang="en-US" dirty="0"/>
              <a:t>When the example </a:t>
            </a:r>
            <a:r>
              <a:rPr lang="en-US" dirty="0" err="1"/>
              <a:t>x</a:t>
            </a:r>
            <a:r>
              <a:rPr lang="en-US" baseline="-25000" dirty="0" err="1"/>
              <a:t>t</a:t>
            </a:r>
            <a:r>
              <a:rPr lang="en-US" dirty="0"/>
              <a:t> is less than R away </a:t>
            </a:r>
            <a:r>
              <a:rPr lang="en-US" dirty="0" smtClean="0"/>
              <a:t>a representative </a:t>
            </a:r>
            <a:r>
              <a:rPr lang="en-US" dirty="0"/>
              <a:t>vertex, the example is discarded</a:t>
            </a:r>
          </a:p>
          <a:p>
            <a:r>
              <a:rPr lang="en-US" dirty="0" smtClean="0"/>
              <a:t>When the graph gets large </a:t>
            </a:r>
          </a:p>
          <a:p>
            <a:pPr lvl="1"/>
            <a:r>
              <a:rPr lang="en-US" dirty="0" smtClean="0"/>
              <a:t>R is doubled</a:t>
            </a:r>
          </a:p>
          <a:p>
            <a:pPr lvl="1"/>
            <a:r>
              <a:rPr lang="en-US" dirty="0" smtClean="0"/>
              <a:t>vertices are repartitioned</a:t>
            </a:r>
          </a:p>
          <a:p>
            <a:pPr lvl="2"/>
            <a:r>
              <a:rPr lang="en-US" dirty="0" smtClean="0"/>
              <a:t>no two vertices are closer </a:t>
            </a:r>
            <a:r>
              <a:rPr lang="en-US" smtClean="0"/>
              <a:t>than R</a:t>
            </a:r>
            <a:endParaRPr lang="en-US" dirty="0" smtClean="0"/>
          </a:p>
          <a:p>
            <a:pPr lvl="2"/>
            <a:r>
              <a:rPr lang="en-US" dirty="0" smtClean="0"/>
              <a:t>old vertices are covered by at least one new vertex</a:t>
            </a:r>
          </a:p>
        </p:txBody>
      </p:sp>
    </p:spTree>
    <p:extLst>
      <p:ext uri="{BB962C8B-B14F-4D97-AF65-F5344CB8AC3E}">
        <p14:creationId xmlns:p14="http://schemas.microsoft.com/office/powerpoint/2010/main" val="104239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Quantized HFS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Inputs:</a:t>
            </a:r>
            <a:r>
              <a:rPr lang="en-US" sz="2400" dirty="0" smtClean="0"/>
              <a:t> an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, a similarity </a:t>
            </a:r>
            <a:r>
              <a:rPr lang="en-US" sz="2400" dirty="0" smtClean="0">
                <a:solidFill>
                  <a:srgbClr val="FF0000"/>
                </a:solidFill>
              </a:rPr>
              <a:t>graph W</a:t>
            </a:r>
            <a:r>
              <a:rPr lang="en-US" sz="2400" dirty="0" smtClean="0"/>
              <a:t> of up to </a:t>
            </a:r>
            <a:r>
              <a:rPr lang="en-US" sz="2400" dirty="0" smtClean="0">
                <a:solidFill>
                  <a:srgbClr val="FF0000"/>
                </a:solidFill>
              </a:rPr>
              <a:t>k representative vertices</a:t>
            </a:r>
            <a:r>
              <a:rPr lang="en-US" sz="2400" dirty="0" smtClean="0"/>
              <a:t>, a diagonal matrix of </a:t>
            </a:r>
            <a:r>
              <a:rPr lang="en-US" sz="2400" dirty="0" smtClean="0">
                <a:solidFill>
                  <a:srgbClr val="FF0000"/>
                </a:solidFill>
              </a:rPr>
              <a:t>vertex multiplicities V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Algorithm:</a:t>
            </a:r>
          </a:p>
          <a:p>
            <a:pPr>
              <a:buNone/>
            </a:pPr>
            <a:r>
              <a:rPr lang="en-US" sz="2400" dirty="0" smtClean="0"/>
              <a:t>	Add the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to the graph W and </a:t>
            </a:r>
            <a:r>
              <a:rPr lang="en-US" sz="2400" dirty="0" smtClean="0">
                <a:solidFill>
                  <a:srgbClr val="FF0000"/>
                </a:solidFill>
              </a:rPr>
              <a:t>quantize</a:t>
            </a:r>
            <a:r>
              <a:rPr lang="en-US" sz="2400" dirty="0" smtClean="0"/>
              <a:t> it</a:t>
            </a:r>
          </a:p>
          <a:p>
            <a:pPr>
              <a:buNone/>
            </a:pPr>
            <a:r>
              <a:rPr lang="en-US" sz="2400" dirty="0" smtClean="0"/>
              <a:t>	Update the matrix of vertex multiplicities V</a:t>
            </a:r>
          </a:p>
          <a:p>
            <a:pPr>
              <a:buNone/>
            </a:pPr>
            <a:r>
              <a:rPr lang="en-US" sz="2400" dirty="0" smtClean="0"/>
              <a:t>	Compute the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L of </a:t>
            </a:r>
            <a:r>
              <a:rPr lang="en-US" sz="2400" dirty="0" smtClean="0">
                <a:solidFill>
                  <a:srgbClr val="FF0000"/>
                </a:solidFill>
              </a:rPr>
              <a:t>(V W V)</a:t>
            </a:r>
            <a:r>
              <a:rPr lang="en-US" sz="2400" dirty="0" smtClean="0"/>
              <a:t> and infer labels: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Predict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Outputs:</a:t>
            </a:r>
            <a:r>
              <a:rPr lang="en-US" sz="2400" dirty="0" smtClean="0"/>
              <a:t> a prediction    , an updated graph W and multiplicities V</a:t>
            </a:r>
          </a:p>
        </p:txBody>
      </p:sp>
      <p:graphicFrame>
        <p:nvGraphicFramePr>
          <p:cNvPr id="297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844662"/>
              </p:ext>
            </p:extLst>
          </p:nvPr>
        </p:nvGraphicFramePr>
        <p:xfrm>
          <a:off x="3200400" y="5715000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65" name="Equation" r:id="rId3" imgW="165028" imgH="228501" progId="Equation.3">
                  <p:embed/>
                </p:oleObj>
              </mc:Choice>
              <mc:Fallback>
                <p:oleObj name="Equation" r:id="rId3" imgW="165028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715000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5791200" y="4495800"/>
            <a:ext cx="2590800" cy="381000"/>
          </a:xfrm>
          <a:prstGeom prst="wedgeRectCallout">
            <a:avLst>
              <a:gd name="adj1" fmla="val -58461"/>
              <a:gd name="adj2" fmla="val -38480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Time complexity of O(k</a:t>
            </a:r>
            <a:r>
              <a:rPr lang="en-US" sz="1600" baseline="30000" dirty="0" smtClean="0">
                <a:solidFill>
                  <a:schemeClr val="tx1"/>
                </a:solidFill>
              </a:rPr>
              <a:t>3</a:t>
            </a:r>
            <a:r>
              <a:rPr lang="en-US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791200" y="2667000"/>
            <a:ext cx="2590800" cy="381000"/>
          </a:xfrm>
          <a:prstGeom prst="wedgeRectCallout">
            <a:avLst>
              <a:gd name="adj1" fmla="val -63306"/>
              <a:gd name="adj2" fmla="val 55638"/>
            </a:avLst>
          </a:prstGeom>
          <a:solidFill>
            <a:srgbClr val="FF9966"/>
          </a:solidFill>
          <a:ln w="952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Time complexity of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</a:t>
            </a:r>
            <a:r>
              <a:rPr lang="en-US" sz="1600" dirty="0" smtClean="0">
                <a:solidFill>
                  <a:schemeClr val="tx1"/>
                </a:solidFill>
              </a:rPr>
              <a:t>(k)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Real-Time Learning without Explicit Feedback. In Proceedings of the 4th IEEE Online Learning for Computer Vision Workshop, San Francisco, California, June 2010. </a:t>
            </a:r>
            <a:r>
              <a:rPr lang="en-US" sz="1000" dirty="0" smtClean="0">
                <a:solidFill>
                  <a:srgbClr val="C00000"/>
                </a:solidFill>
              </a:rPr>
              <a:t>Best paper award</a:t>
            </a: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0807" name="Object 391"/>
          <p:cNvGraphicFramePr>
            <a:graphicFrameLocks noChangeAspect="1"/>
          </p:cNvGraphicFramePr>
          <p:nvPr/>
        </p:nvGraphicFramePr>
        <p:xfrm>
          <a:off x="1296988" y="4376738"/>
          <a:ext cx="3427412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66" name="Equation" r:id="rId5" imgW="1955800" imgH="241300" progId="Equation.3">
                  <p:embed/>
                </p:oleObj>
              </mc:Choice>
              <mc:Fallback>
                <p:oleObj name="Equation" r:id="rId5" imgW="19558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6988" y="4376738"/>
                        <a:ext cx="3427412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/>
        </p:nvGraphicFramePr>
        <p:xfrm>
          <a:off x="1752600" y="4789488"/>
          <a:ext cx="135413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767" name="Equation" r:id="rId7" imgW="774364" imgH="228501" progId="Equation.3">
                  <p:embed/>
                </p:oleObj>
              </mc:Choice>
              <mc:Fallback>
                <p:oleObj name="Equation" r:id="rId7" imgW="774364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789488"/>
                        <a:ext cx="1354138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2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Outliers</a:t>
            </a:r>
            <a:endParaRPr lang="en-US" dirty="0"/>
          </a:p>
        </p:txBody>
      </p:sp>
      <p:sp>
        <p:nvSpPr>
          <p:cNvPr id="99" name="Content Placeholder 98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Real-world problems often involve outliers</a:t>
            </a:r>
          </a:p>
          <a:p>
            <a:r>
              <a:rPr lang="en-US" dirty="0" smtClean="0"/>
              <a:t>Extrapolation to unlabeled data needs to be controlled</a:t>
            </a:r>
          </a:p>
          <a:p>
            <a:pPr lvl="1"/>
            <a:r>
              <a:rPr lang="en-US" dirty="0" smtClean="0">
                <a:sym typeface="Symbol"/>
              </a:rPr>
              <a:t>The graph W is turned into an </a:t>
            </a:r>
            <a:r>
              <a:rPr lang="en-US" dirty="0" smtClean="0"/>
              <a:t>-neighborhood graph</a:t>
            </a:r>
          </a:p>
          <a:p>
            <a:pPr lvl="1"/>
            <a:r>
              <a:rPr lang="en-US" dirty="0" smtClean="0"/>
              <a:t>The HFS is regularized as:</a:t>
            </a:r>
          </a:p>
          <a:p>
            <a:pPr lvl="1"/>
            <a:endParaRPr lang="en-US" dirty="0" smtClean="0">
              <a:sym typeface="Symbol"/>
            </a:endParaRPr>
          </a:p>
          <a:p>
            <a:pPr lvl="1"/>
            <a:r>
              <a:rPr lang="en-US" dirty="0" smtClean="0">
                <a:sym typeface="Symbol"/>
              </a:rPr>
              <a:t>If the label of an example </a:t>
            </a:r>
            <a:r>
              <a:rPr lang="en-US" dirty="0" err="1" smtClean="0">
                <a:sym typeface="Symbol"/>
              </a:rPr>
              <a:t>x</a:t>
            </a:r>
            <a:r>
              <a:rPr lang="en-US" baseline="-25000" dirty="0" err="1" smtClean="0">
                <a:sym typeface="Symbol"/>
              </a:rPr>
              <a:t>t</a:t>
            </a:r>
            <a:r>
              <a:rPr lang="en-US" dirty="0" smtClean="0">
                <a:sym typeface="Symbol"/>
              </a:rPr>
              <a:t> cannot be inferred with a sufficiently high confidence, the example is discarded</a:t>
            </a:r>
          </a:p>
        </p:txBody>
      </p:sp>
      <p:sp>
        <p:nvSpPr>
          <p:cNvPr id="100" name="Content Placeholder 9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4800600" y="1981200"/>
            <a:ext cx="3810000" cy="3810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 33"/>
          <p:cNvSpPr/>
          <p:nvPr/>
        </p:nvSpPr>
        <p:spPr>
          <a:xfrm>
            <a:off x="4800600" y="1981200"/>
            <a:ext cx="3810000" cy="3429000"/>
          </a:xfrm>
          <a:custGeom>
            <a:avLst/>
            <a:gdLst>
              <a:gd name="connsiteX0" fmla="*/ 1459006 w 2628900"/>
              <a:gd name="connsiteY0" fmla="*/ 0 h 3805518"/>
              <a:gd name="connsiteX1" fmla="*/ 2628900 w 2628900"/>
              <a:gd name="connsiteY1" fmla="*/ 0 h 3805518"/>
              <a:gd name="connsiteX2" fmla="*/ 2628900 w 2628900"/>
              <a:gd name="connsiteY2" fmla="*/ 3805518 h 3805518"/>
              <a:gd name="connsiteX3" fmla="*/ 0 w 2628900"/>
              <a:gd name="connsiteY3" fmla="*/ 3798794 h 3805518"/>
              <a:gd name="connsiteX4" fmla="*/ 1459006 w 2628900"/>
              <a:gd name="connsiteY4" fmla="*/ 0 h 3805518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5518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438400 w 2590800"/>
              <a:gd name="connsiteY2" fmla="*/ 36553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90800 w 2590800"/>
              <a:gd name="connsiteY1" fmla="*/ 0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0 h 3807759"/>
              <a:gd name="connsiteX1" fmla="*/ 2514600 w 2590800"/>
              <a:gd name="connsiteY1" fmla="*/ 150159 h 3807759"/>
              <a:gd name="connsiteX2" fmla="*/ 2590800 w 2590800"/>
              <a:gd name="connsiteY2" fmla="*/ 3807759 h 3807759"/>
              <a:gd name="connsiteX3" fmla="*/ 0 w 2590800"/>
              <a:gd name="connsiteY3" fmla="*/ 3807759 h 3807759"/>
              <a:gd name="connsiteX4" fmla="*/ 1420906 w 2590800"/>
              <a:gd name="connsiteY4" fmla="*/ 0 h 3807759"/>
              <a:gd name="connsiteX0" fmla="*/ 1420906 w 2590800"/>
              <a:gd name="connsiteY0" fmla="*/ 2241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20906 w 2590800"/>
              <a:gd name="connsiteY4" fmla="*/ 2241 h 3810000"/>
              <a:gd name="connsiteX0" fmla="*/ 1524000 w 2590800"/>
              <a:gd name="connsiteY0" fmla="*/ 30480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524000 w 2590800"/>
              <a:gd name="connsiteY4" fmla="*/ 304800 h 3810000"/>
              <a:gd name="connsiteX0" fmla="*/ 1447800 w 2590800"/>
              <a:gd name="connsiteY0" fmla="*/ 0 h 3810000"/>
              <a:gd name="connsiteX1" fmla="*/ 2590800 w 2590800"/>
              <a:gd name="connsiteY1" fmla="*/ 0 h 3810000"/>
              <a:gd name="connsiteX2" fmla="*/ 2590800 w 2590800"/>
              <a:gd name="connsiteY2" fmla="*/ 3810000 h 3810000"/>
              <a:gd name="connsiteX3" fmla="*/ 0 w 2590800"/>
              <a:gd name="connsiteY3" fmla="*/ 3810000 h 3810000"/>
              <a:gd name="connsiteX4" fmla="*/ 1447800 w 2590800"/>
              <a:gd name="connsiteY4" fmla="*/ 0 h 3810000"/>
              <a:gd name="connsiteX0" fmla="*/ 0 w 3200400"/>
              <a:gd name="connsiteY0" fmla="*/ 0 h 3810000"/>
              <a:gd name="connsiteX1" fmla="*/ 3200400 w 3200400"/>
              <a:gd name="connsiteY1" fmla="*/ 0 h 3810000"/>
              <a:gd name="connsiteX2" fmla="*/ 3200400 w 3200400"/>
              <a:gd name="connsiteY2" fmla="*/ 3810000 h 3810000"/>
              <a:gd name="connsiteX3" fmla="*/ 609600 w 3200400"/>
              <a:gd name="connsiteY3" fmla="*/ 3810000 h 3810000"/>
              <a:gd name="connsiteX4" fmla="*/ 0 w 32004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609600 w 3810000"/>
              <a:gd name="connsiteY3" fmla="*/ 3810000 h 3810000"/>
              <a:gd name="connsiteX4" fmla="*/ 0 w 3810000"/>
              <a:gd name="connsiteY4" fmla="*/ 0 h 3810000"/>
              <a:gd name="connsiteX0" fmla="*/ 0 w 3810000"/>
              <a:gd name="connsiteY0" fmla="*/ 0 h 3810000"/>
              <a:gd name="connsiteX1" fmla="*/ 3810000 w 3810000"/>
              <a:gd name="connsiteY1" fmla="*/ 0 h 3810000"/>
              <a:gd name="connsiteX2" fmla="*/ 3200400 w 3810000"/>
              <a:gd name="connsiteY2" fmla="*/ 3810000 h 3810000"/>
              <a:gd name="connsiteX3" fmla="*/ 0 w 3810000"/>
              <a:gd name="connsiteY3" fmla="*/ 838200 h 3810000"/>
              <a:gd name="connsiteX4" fmla="*/ 0 w 3810000"/>
              <a:gd name="connsiteY4" fmla="*/ 0 h 3810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8382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685800 h 3429000"/>
              <a:gd name="connsiteX4" fmla="*/ 0 w 3810000"/>
              <a:gd name="connsiteY4" fmla="*/ 0 h 3429000"/>
              <a:gd name="connsiteX0" fmla="*/ 0 w 3810000"/>
              <a:gd name="connsiteY0" fmla="*/ 0 h 3429000"/>
              <a:gd name="connsiteX1" fmla="*/ 3810000 w 3810000"/>
              <a:gd name="connsiteY1" fmla="*/ 0 h 3429000"/>
              <a:gd name="connsiteX2" fmla="*/ 3810000 w 3810000"/>
              <a:gd name="connsiteY2" fmla="*/ 3429000 h 3429000"/>
              <a:gd name="connsiteX3" fmla="*/ 0 w 3810000"/>
              <a:gd name="connsiteY3" fmla="*/ 762000 h 3429000"/>
              <a:gd name="connsiteX4" fmla="*/ 0 w 3810000"/>
              <a:gd name="connsiteY4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3429000">
                <a:moveTo>
                  <a:pt x="0" y="0"/>
                </a:moveTo>
                <a:lnTo>
                  <a:pt x="3810000" y="0"/>
                </a:lnTo>
                <a:lnTo>
                  <a:pt x="3810000" y="3429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4800600" y="2667000"/>
            <a:ext cx="2743200" cy="1905000"/>
          </a:xfrm>
          <a:custGeom>
            <a:avLst/>
            <a:gdLst>
              <a:gd name="connsiteX0" fmla="*/ 1905000 w 2171700"/>
              <a:gd name="connsiteY0" fmla="*/ 1809750 h 1809750"/>
              <a:gd name="connsiteX1" fmla="*/ 9525 w 2171700"/>
              <a:gd name="connsiteY1" fmla="*/ 1628775 h 1809750"/>
              <a:gd name="connsiteX2" fmla="*/ 0 w 2171700"/>
              <a:gd name="connsiteY2" fmla="*/ 0 h 1809750"/>
              <a:gd name="connsiteX3" fmla="*/ 2171700 w 2171700"/>
              <a:gd name="connsiteY3" fmla="*/ 952500 h 1809750"/>
              <a:gd name="connsiteX4" fmla="*/ 1905000 w 2171700"/>
              <a:gd name="connsiteY4" fmla="*/ 1809750 h 1809750"/>
              <a:gd name="connsiteX0" fmla="*/ 1905000 w 2171700"/>
              <a:gd name="connsiteY0" fmla="*/ 1809750 h 1809750"/>
              <a:gd name="connsiteX1" fmla="*/ 0 w 2171700"/>
              <a:gd name="connsiteY1" fmla="*/ 1657350 h 1809750"/>
              <a:gd name="connsiteX2" fmla="*/ 0 w 2171700"/>
              <a:gd name="connsiteY2" fmla="*/ 0 h 1809750"/>
              <a:gd name="connsiteX3" fmla="*/ 2171700 w 2171700"/>
              <a:gd name="connsiteY3" fmla="*/ 952500 h 1809750"/>
              <a:gd name="connsiteX4" fmla="*/ 1905000 w 2171700"/>
              <a:gd name="connsiteY4" fmla="*/ 1809750 h 1809750"/>
              <a:gd name="connsiteX0" fmla="*/ 1905000 w 2171700"/>
              <a:gd name="connsiteY0" fmla="*/ 1828800 h 1828800"/>
              <a:gd name="connsiteX1" fmla="*/ 0 w 2171700"/>
              <a:gd name="connsiteY1" fmla="*/ 1676400 h 1828800"/>
              <a:gd name="connsiteX2" fmla="*/ 152400 w 2171700"/>
              <a:gd name="connsiteY2" fmla="*/ 0 h 1828800"/>
              <a:gd name="connsiteX3" fmla="*/ 2171700 w 2171700"/>
              <a:gd name="connsiteY3" fmla="*/ 971550 h 1828800"/>
              <a:gd name="connsiteX4" fmla="*/ 1905000 w 2171700"/>
              <a:gd name="connsiteY4" fmla="*/ 1828800 h 1828800"/>
              <a:gd name="connsiteX0" fmla="*/ 1905000 w 2171700"/>
              <a:gd name="connsiteY0" fmla="*/ 1828800 h 1828800"/>
              <a:gd name="connsiteX1" fmla="*/ 0 w 2171700"/>
              <a:gd name="connsiteY1" fmla="*/ 1676400 h 1828800"/>
              <a:gd name="connsiteX2" fmla="*/ 0 w 2171700"/>
              <a:gd name="connsiteY2" fmla="*/ 0 h 1828800"/>
              <a:gd name="connsiteX3" fmla="*/ 2171700 w 2171700"/>
              <a:gd name="connsiteY3" fmla="*/ 971550 h 1828800"/>
              <a:gd name="connsiteX4" fmla="*/ 1905000 w 2171700"/>
              <a:gd name="connsiteY4" fmla="*/ 1828800 h 1828800"/>
              <a:gd name="connsiteX0" fmla="*/ 1905000 w 2209800"/>
              <a:gd name="connsiteY0" fmla="*/ 1828800 h 1828800"/>
              <a:gd name="connsiteX1" fmla="*/ 0 w 2209800"/>
              <a:gd name="connsiteY1" fmla="*/ 1676400 h 1828800"/>
              <a:gd name="connsiteX2" fmla="*/ 0 w 2209800"/>
              <a:gd name="connsiteY2" fmla="*/ 0 h 1828800"/>
              <a:gd name="connsiteX3" fmla="*/ 2209800 w 2209800"/>
              <a:gd name="connsiteY3" fmla="*/ 990600 h 1828800"/>
              <a:gd name="connsiteX4" fmla="*/ 1905000 w 2209800"/>
              <a:gd name="connsiteY4" fmla="*/ 1828800 h 1828800"/>
              <a:gd name="connsiteX0" fmla="*/ 1905000 w 2743200"/>
              <a:gd name="connsiteY0" fmla="*/ 1828800 h 1828800"/>
              <a:gd name="connsiteX1" fmla="*/ 0 w 2743200"/>
              <a:gd name="connsiteY1" fmla="*/ 1676400 h 1828800"/>
              <a:gd name="connsiteX2" fmla="*/ 0 w 2743200"/>
              <a:gd name="connsiteY2" fmla="*/ 0 h 1828800"/>
              <a:gd name="connsiteX3" fmla="*/ 2743200 w 2743200"/>
              <a:gd name="connsiteY3" fmla="*/ 1219200 h 1828800"/>
              <a:gd name="connsiteX4" fmla="*/ 1905000 w 2743200"/>
              <a:gd name="connsiteY4" fmla="*/ 1828800 h 1828800"/>
              <a:gd name="connsiteX0" fmla="*/ 2590800 w 2743200"/>
              <a:gd name="connsiteY0" fmla="*/ 1905000 h 1905000"/>
              <a:gd name="connsiteX1" fmla="*/ 0 w 2743200"/>
              <a:gd name="connsiteY1" fmla="*/ 1676400 h 1905000"/>
              <a:gd name="connsiteX2" fmla="*/ 0 w 2743200"/>
              <a:gd name="connsiteY2" fmla="*/ 0 h 1905000"/>
              <a:gd name="connsiteX3" fmla="*/ 2743200 w 2743200"/>
              <a:gd name="connsiteY3" fmla="*/ 1219200 h 1905000"/>
              <a:gd name="connsiteX4" fmla="*/ 2590800 w 2743200"/>
              <a:gd name="connsiteY4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1905000">
                <a:moveTo>
                  <a:pt x="2590800" y="1905000"/>
                </a:moveTo>
                <a:lnTo>
                  <a:pt x="0" y="1676400"/>
                </a:lnTo>
                <a:lnTo>
                  <a:pt x="0" y="0"/>
                </a:lnTo>
                <a:lnTo>
                  <a:pt x="2743200" y="1219200"/>
                </a:lnTo>
                <a:lnTo>
                  <a:pt x="2590800" y="19050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5410201" y="2362200"/>
            <a:ext cx="7620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0800000">
            <a:off x="5867401" y="50292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6200000" flipV="1">
            <a:off x="5295901" y="4457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4876801" y="3962400"/>
            <a:ext cx="838200" cy="762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5334001" y="4419600"/>
            <a:ext cx="1371600" cy="6096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rot="5400000">
            <a:off x="4800601" y="2971800"/>
            <a:ext cx="1066800" cy="152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705601" y="28956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16200000" flipH="1">
            <a:off x="7505701" y="2933700"/>
            <a:ext cx="609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>
            <a:off x="7658101" y="3924300"/>
            <a:ext cx="838200" cy="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6705601" y="5029200"/>
            <a:ext cx="762000" cy="3048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6172200" y="2362200"/>
            <a:ext cx="13716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16200000" flipH="1">
            <a:off x="6172201" y="2362200"/>
            <a:ext cx="533400" cy="533400"/>
          </a:xfrm>
          <a:prstGeom prst="line">
            <a:avLst/>
          </a:prstGeom>
          <a:ln w="28575" cap="flat" cmpd="tri">
            <a:solidFill>
              <a:schemeClr val="bg2">
                <a:lumMod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" name="Picture 1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81600" y="2286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3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943600" y="2133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6388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6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029200" y="33528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7" name="Picture 8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5105400" y="41910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3" name="TextBox 102"/>
          <p:cNvSpPr txBox="1"/>
          <p:nvPr/>
        </p:nvSpPr>
        <p:spPr>
          <a:xfrm>
            <a:off x="6248400" y="1600200"/>
            <a:ext cx="914400" cy="3048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Nick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248400" y="5867400"/>
            <a:ext cx="914400" cy="304800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cs typeface="Neo Sans Intel"/>
              </a:rPr>
              <a:t>Sumeet</a:t>
            </a:r>
            <a:endParaRPr lang="en-US" sz="1600" baseline="30000" dirty="0">
              <a:solidFill>
                <a:schemeClr val="bg1"/>
              </a:solidFill>
            </a:endParaRPr>
          </a:p>
        </p:txBody>
      </p:sp>
      <p:pic>
        <p:nvPicPr>
          <p:cNvPr id="88" name="Picture 10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848600" y="41148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Picture 2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7848600" y="32766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Picture 3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73152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5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7239000" y="51054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6477000" y="4800600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Picture 4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6477000" y="2667000"/>
            <a:ext cx="457200" cy="457200"/>
          </a:xfrm>
          <a:prstGeom prst="ellipse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07" name="Straight Connector 106"/>
          <p:cNvCxnSpPr>
            <a:stCxn id="103" idx="2"/>
            <a:endCxn id="87" idx="0"/>
          </p:cNvCxnSpPr>
          <p:nvPr/>
        </p:nvCxnSpPr>
        <p:spPr>
          <a:xfrm rot="5400000">
            <a:off x="6324600" y="2286000"/>
            <a:ext cx="76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91" idx="4"/>
            <a:endCxn id="122" idx="0"/>
          </p:cNvCxnSpPr>
          <p:nvPr/>
        </p:nvCxnSpPr>
        <p:spPr>
          <a:xfrm rot="5400000">
            <a:off x="6400800" y="5562600"/>
            <a:ext cx="609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867400" y="2590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05400" y="2743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0.2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62600" y="5257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-0.5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029200" y="4648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-0.1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53000" y="3810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/>
              <a:t>0.0</a:t>
            </a:r>
            <a:endParaRPr lang="en-US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77724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72400" y="3733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39000" y="24384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0.9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00800" y="45720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698234"/>
              </p:ext>
            </p:extLst>
          </p:nvPr>
        </p:nvGraphicFramePr>
        <p:xfrm>
          <a:off x="1647825" y="4225925"/>
          <a:ext cx="22383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344" name="Equation" r:id="rId15" imgW="1282700" imgH="241300" progId="Equation.3">
                  <p:embed/>
                </p:oleObj>
              </mc:Choice>
              <mc:Fallback>
                <p:oleObj name="Equation" r:id="rId15" imgW="12827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4225925"/>
                        <a:ext cx="2238375" cy="422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5419445" y="2676245"/>
            <a:ext cx="2429155" cy="2429155"/>
            <a:chOff x="5419445" y="2676245"/>
            <a:chExt cx="2429155" cy="2429155"/>
          </a:xfrm>
        </p:grpSpPr>
        <p:cxnSp>
          <p:nvCxnSpPr>
            <p:cNvPr id="60" name="Straight Connector 59"/>
            <p:cNvCxnSpPr>
              <a:stCxn id="96" idx="5"/>
            </p:cNvCxnSpPr>
            <p:nvPr/>
          </p:nvCxnSpPr>
          <p:spPr>
            <a:xfrm>
              <a:off x="5419445" y="3743045"/>
              <a:ext cx="1901750" cy="43871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7339685" y="3124200"/>
              <a:ext cx="204115" cy="75275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7406640" y="3505200"/>
              <a:ext cx="441960" cy="53340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477000" y="3886200"/>
              <a:ext cx="472440" cy="15240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774180" y="3124199"/>
              <a:ext cx="242215" cy="75275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6867245" y="4267200"/>
              <a:ext cx="219356" cy="60035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 flipV="1">
              <a:off x="7178040" y="4267200"/>
              <a:ext cx="289560" cy="83820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 flipV="1">
              <a:off x="7339685" y="4200245"/>
              <a:ext cx="508915" cy="143155"/>
            </a:xfrm>
            <a:prstGeom prst="line">
              <a:avLst/>
            </a:prstGeom>
            <a:ln w="28575" cap="flat" cmpd="tri">
              <a:solidFill>
                <a:schemeClr val="bg2">
                  <a:lumMod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92" idx="5"/>
            </p:cNvCxnSpPr>
            <p:nvPr/>
          </p:nvCxnSpPr>
          <p:spPr>
            <a:xfrm>
              <a:off x="5571845" y="2676245"/>
              <a:ext cx="1596950" cy="135311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97" idx="6"/>
              <a:endCxn id="76" idx="3"/>
            </p:cNvCxnSpPr>
            <p:nvPr/>
          </p:nvCxnSpPr>
          <p:spPr>
            <a:xfrm flipV="1">
              <a:off x="5562600" y="4162145"/>
              <a:ext cx="1453795" cy="257455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>
              <a:stCxn id="95" idx="7"/>
              <a:endCxn id="76" idx="3"/>
            </p:cNvCxnSpPr>
            <p:nvPr/>
          </p:nvCxnSpPr>
          <p:spPr>
            <a:xfrm flipV="1">
              <a:off x="6029045" y="4162145"/>
              <a:ext cx="987350" cy="70541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6" name="Picture 12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949440" y="37719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" name="TextBox 61"/>
          <p:cNvSpPr txBox="1"/>
          <p:nvPr/>
        </p:nvSpPr>
        <p:spPr>
          <a:xfrm>
            <a:off x="7044193" y="3581400"/>
            <a:ext cx="298805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cs typeface="Neo Sans Intel"/>
              </a:rPr>
              <a:t>0</a:t>
            </a:r>
            <a:endParaRPr lang="en-US" sz="1400" dirty="0"/>
          </a:p>
        </p:txBody>
      </p:sp>
      <p:pic>
        <p:nvPicPr>
          <p:cNvPr id="52" name="Picture 12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6019800" y="3657600"/>
            <a:ext cx="457200" cy="457200"/>
          </a:xfrm>
          <a:prstGeom prst="ellipse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6400800" y="31242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cs typeface="Neo Sans Intel"/>
              </a:rPr>
              <a:t>1.0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943600" y="4114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/>
              <a:t>0.0</a:t>
            </a:r>
            <a:endParaRPr lang="en-US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7162800" y="4876800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-0.9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301573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/>
              </a:rPr>
              <a:t></a:t>
            </a:r>
            <a:r>
              <a:rPr lang="en-US" baseline="-25000" dirty="0"/>
              <a:t>g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5621377" y="35549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/>
              </a:rPr>
              <a:t></a:t>
            </a:r>
            <a:r>
              <a:rPr lang="en-US" baseline="-25000" dirty="0"/>
              <a:t>g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7189109" y="438271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/>
              </a:rPr>
              <a:t></a:t>
            </a:r>
            <a:r>
              <a:rPr lang="en-US" baseline="-25000" dirty="0"/>
              <a:t>g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7387892" y="32501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/>
              </a:rPr>
              <a:t></a:t>
            </a:r>
            <a:r>
              <a:rPr lang="en-US" baseline="-25000" dirty="0"/>
              <a:t>g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6705600" y="326914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/>
              </a:rPr>
              <a:t></a:t>
            </a:r>
            <a:r>
              <a:rPr lang="en-US" baseline="-25000" dirty="0"/>
              <a:t>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2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9" grpId="0"/>
      <p:bldP spid="79" grpId="0"/>
      <p:bldP spid="81" grpId="0"/>
      <p:bldP spid="83" grpId="0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029199"/>
          </a:xfrm>
        </p:spPr>
        <p:txBody>
          <a:bodyPr>
            <a:normAutofit/>
          </a:bodyPr>
          <a:lstStyle/>
          <a:p>
            <a:r>
              <a:rPr lang="en-US" dirty="0" smtClean="0"/>
              <a:t>Prove a bound of the form: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Idea </a:t>
            </a:r>
            <a:r>
              <a:rPr lang="en-US" dirty="0"/>
              <a:t>of the proof: The regularization parameter </a:t>
            </a:r>
            <a:r>
              <a:rPr lang="en-US" dirty="0">
                <a:sym typeface="Symbol"/>
              </a:rPr>
              <a:t></a:t>
            </a:r>
            <a:r>
              <a:rPr lang="en-US" baseline="-25000" dirty="0"/>
              <a:t>g</a:t>
            </a:r>
            <a:r>
              <a:rPr lang="en-US" dirty="0"/>
              <a:t> is set such that </a:t>
            </a:r>
            <a:r>
              <a:rPr lang="en-US" dirty="0" smtClean="0"/>
              <a:t>the error term vanishes </a:t>
            </a:r>
            <a:r>
              <a:rPr lang="en-US" dirty="0"/>
              <a:t>as n </a:t>
            </a:r>
            <a:r>
              <a:rPr lang="en-US" dirty="0" smtClean="0"/>
              <a:t>increases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0" y="2895600"/>
            <a:ext cx="1752600" cy="685800"/>
          </a:xfrm>
          <a:prstGeom prst="rect">
            <a:avLst/>
          </a:prstGeom>
          <a:solidFill>
            <a:srgbClr val="FF9966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Error of our solution</a:t>
            </a:r>
            <a:endParaRPr lang="en-US" sz="1600" baseline="300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7200" y="2895600"/>
            <a:ext cx="1752600" cy="685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Empirical risk on labeled vertices</a:t>
            </a:r>
            <a:endParaRPr lang="en-US" sz="1600" baseline="30000" dirty="0"/>
          </a:p>
        </p:txBody>
      </p:sp>
      <p:sp>
        <p:nvSpPr>
          <p:cNvPr id="10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Online Semi-Supervised Learning on Quantized Graphs. In Proceedings of the 26th Conference on Uncertainty in Artificial Intelligence, Catalina Island, California, July 2010.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1545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929176"/>
              </p:ext>
            </p:extLst>
          </p:nvPr>
        </p:nvGraphicFramePr>
        <p:xfrm>
          <a:off x="2286000" y="2095500"/>
          <a:ext cx="4512276" cy="73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79" name="Equation" r:id="rId4" imgW="2654300" imgH="431800" progId="Equation.3">
                  <p:embed/>
                </p:oleObj>
              </mc:Choice>
              <mc:Fallback>
                <p:oleObj name="Equation" r:id="rId4" imgW="26543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095500"/>
                        <a:ext cx="4512276" cy="733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9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error of our solution can be decomposed as: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09600" y="3733800"/>
            <a:ext cx="7772400" cy="2514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600" dirty="0" smtClean="0"/>
              <a:t>Claim: When the regularization parameter is set as </a:t>
            </a:r>
            <a:r>
              <a:rPr lang="en-US" sz="1600" dirty="0" smtClean="0">
                <a:sym typeface="Symbol"/>
              </a:rPr>
              <a:t></a:t>
            </a:r>
            <a:r>
              <a:rPr lang="en-US" sz="1600" baseline="-25000" dirty="0" smtClean="0"/>
              <a:t>g</a:t>
            </a:r>
            <a:r>
              <a:rPr lang="en-US" sz="1600" dirty="0" smtClean="0"/>
              <a:t> = </a:t>
            </a:r>
            <a:r>
              <a:rPr lang="en-US" sz="1600" dirty="0" smtClean="0">
                <a:sym typeface="Symbol"/>
              </a:rPr>
              <a:t>(n</a:t>
            </a:r>
            <a:r>
              <a:rPr lang="en-US" sz="1600" baseline="-25000" dirty="0" smtClean="0">
                <a:sym typeface="Symbol"/>
              </a:rPr>
              <a:t>l</a:t>
            </a:r>
            <a:r>
              <a:rPr lang="en-US" sz="1600" baseline="30000" dirty="0" smtClean="0">
                <a:sym typeface="Symbol"/>
              </a:rPr>
              <a:t>3/2</a:t>
            </a:r>
            <a:r>
              <a:rPr lang="en-US" sz="1600" dirty="0" smtClean="0">
                <a:sym typeface="Symbol"/>
              </a:rPr>
              <a:t>),</a:t>
            </a:r>
            <a:r>
              <a:rPr lang="en-US" sz="1600" dirty="0" smtClean="0"/>
              <a:t> the difference between the risks on labeled and all vertices decreases at the rate of </a:t>
            </a:r>
            <a:r>
              <a:rPr lang="en-US" sz="1600" dirty="0" smtClean="0">
                <a:sym typeface="Symbol"/>
              </a:rPr>
              <a:t>O(n</a:t>
            </a:r>
            <a:r>
              <a:rPr lang="en-US" sz="1600" baseline="-25000" dirty="0" smtClean="0">
                <a:sym typeface="Symbol"/>
              </a:rPr>
              <a:t>l</a:t>
            </a:r>
            <a:r>
              <a:rPr lang="en-US" sz="1600" baseline="30000" dirty="0" smtClean="0">
                <a:sym typeface="Symbol"/>
              </a:rPr>
              <a:t>-1/2</a:t>
            </a:r>
            <a:r>
              <a:rPr lang="en-US" sz="1600" dirty="0" smtClean="0">
                <a:sym typeface="Symbol"/>
              </a:rPr>
              <a:t>) </a:t>
            </a:r>
            <a:r>
              <a:rPr lang="en-US" sz="1600" dirty="0" smtClean="0"/>
              <a:t>(with a high probability)</a:t>
            </a:r>
            <a:endParaRPr lang="en-US" sz="1600" dirty="0"/>
          </a:p>
        </p:txBody>
      </p:sp>
      <p:sp>
        <p:nvSpPr>
          <p:cNvPr id="20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Semi-Supervised Learning with Max-Margin Graph Cuts. In Proceedings of the 13th International Conference on Artificial Intelligence and Statistics, Sardinia, Italy, May 2010.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1900238" y="4414838"/>
          <a:ext cx="5338762" cy="1528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6" name="Equation" r:id="rId3" imgW="3556000" imgH="1016000" progId="Equation.3">
                  <p:embed/>
                </p:oleObj>
              </mc:Choice>
              <mc:Fallback>
                <p:oleObj name="Equation" r:id="rId3" imgW="3556000" imgH="1016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238" y="4414838"/>
                        <a:ext cx="5338762" cy="1528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85800" y="2895600"/>
            <a:ext cx="1752600" cy="685800"/>
          </a:xfrm>
          <a:prstGeom prst="rect">
            <a:avLst/>
          </a:prstGeom>
          <a:solidFill>
            <a:srgbClr val="FF9966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Error of our solution</a:t>
            </a:r>
            <a:endParaRPr lang="en-US" sz="16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2667000" y="2895600"/>
            <a:ext cx="1524000" cy="685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cs typeface="Neo Sans Intel"/>
              </a:rPr>
              <a:t>Offline learning error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2895600"/>
            <a:ext cx="16764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cs typeface="Neo Sans Intel"/>
              </a:rPr>
              <a:t>Online learning error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24600" y="2895600"/>
            <a:ext cx="19812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cs typeface="Neo Sans Intel"/>
              </a:rPr>
              <a:t>Quantization error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17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044318"/>
              </p:ext>
            </p:extLst>
          </p:nvPr>
        </p:nvGraphicFramePr>
        <p:xfrm>
          <a:off x="696504" y="2107032"/>
          <a:ext cx="7685496" cy="7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347" name="Equation" r:id="rId5" imgW="4521200" imgH="419100" progId="Equation.3">
                  <p:embed/>
                </p:oleObj>
              </mc:Choice>
              <mc:Fallback>
                <p:oleObj name="Equation" r:id="rId5" imgW="4521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04" y="2107032"/>
                        <a:ext cx="7685496" cy="7123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7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error of our solution can be decomposed as: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09600" y="3733800"/>
            <a:ext cx="7772400" cy="2514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600" dirty="0" smtClean="0"/>
              <a:t>Claim: When the regularization parameter is set as </a:t>
            </a:r>
            <a:r>
              <a:rPr lang="en-US" sz="1600" dirty="0" smtClean="0">
                <a:sym typeface="Symbol"/>
              </a:rPr>
              <a:t></a:t>
            </a:r>
            <a:r>
              <a:rPr lang="en-US" sz="1600" baseline="-25000" dirty="0" smtClean="0"/>
              <a:t>g</a:t>
            </a:r>
            <a:r>
              <a:rPr lang="en-US" sz="1600" dirty="0" smtClean="0"/>
              <a:t> = </a:t>
            </a:r>
            <a:r>
              <a:rPr lang="en-US" sz="1600" dirty="0" smtClean="0">
                <a:sym typeface="Symbol"/>
              </a:rPr>
              <a:t>(n</a:t>
            </a:r>
            <a:r>
              <a:rPr lang="en-US" sz="1600" baseline="30000" dirty="0" smtClean="0">
                <a:sym typeface="Symbol"/>
              </a:rPr>
              <a:t>1/4</a:t>
            </a:r>
            <a:r>
              <a:rPr lang="en-US" sz="1600" dirty="0" smtClean="0">
                <a:sym typeface="Symbol"/>
              </a:rPr>
              <a:t>),</a:t>
            </a:r>
            <a:r>
              <a:rPr lang="en-US" sz="1600" dirty="0" smtClean="0"/>
              <a:t> the average error between the offline and online HFS predictions decreases at the rate of </a:t>
            </a:r>
            <a:r>
              <a:rPr lang="en-US" sz="1600" dirty="0" smtClean="0">
                <a:sym typeface="Symbol"/>
              </a:rPr>
              <a:t>O(n</a:t>
            </a:r>
            <a:r>
              <a:rPr lang="en-US" sz="1600" baseline="30000" dirty="0" smtClean="0">
                <a:sym typeface="Symbol"/>
              </a:rPr>
              <a:t>-1/2</a:t>
            </a:r>
            <a:r>
              <a:rPr lang="en-US" sz="1600" dirty="0" smtClean="0">
                <a:sym typeface="Symbol"/>
              </a:rPr>
              <a:t>)</a:t>
            </a:r>
            <a:endParaRPr lang="en-US" sz="1600" dirty="0"/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078741"/>
              </p:ext>
            </p:extLst>
          </p:nvPr>
        </p:nvGraphicFramePr>
        <p:xfrm>
          <a:off x="1827212" y="4419600"/>
          <a:ext cx="5487988" cy="145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2" name="Equation" r:id="rId3" imgW="3657600" imgH="965200" progId="Equation.3">
                  <p:embed/>
                </p:oleObj>
              </mc:Choice>
              <mc:Fallback>
                <p:oleObj name="Equation" r:id="rId3" imgW="3657600" imgH="965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2" y="4419600"/>
                        <a:ext cx="5487988" cy="1452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Online Semi-Supervised Learning on Quantized Graphs. In Proceedings of the 26th Conference on Uncertainty in Artificial Intelligence, Catalina Island, California, July 2010.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2895600"/>
            <a:ext cx="1752600" cy="685800"/>
          </a:xfrm>
          <a:prstGeom prst="rect">
            <a:avLst/>
          </a:prstGeom>
          <a:solidFill>
            <a:srgbClr val="FF9966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Error of our solution</a:t>
            </a:r>
            <a:endParaRPr lang="en-US" sz="16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0" y="2895600"/>
            <a:ext cx="15240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Offline learning error</a:t>
            </a:r>
            <a:endParaRPr lang="en-US" sz="1600" baseline="30000" dirty="0"/>
          </a:p>
        </p:txBody>
      </p:sp>
      <p:sp>
        <p:nvSpPr>
          <p:cNvPr id="17" name="TextBox 16"/>
          <p:cNvSpPr txBox="1"/>
          <p:nvPr/>
        </p:nvSpPr>
        <p:spPr>
          <a:xfrm>
            <a:off x="4419600" y="2895600"/>
            <a:ext cx="1676400" cy="685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cs typeface="Neo Sans Intel"/>
              </a:rPr>
              <a:t>Online learning error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24600" y="2895600"/>
            <a:ext cx="19812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Quantization error</a:t>
            </a:r>
            <a:endParaRPr lang="en-US" sz="1600" baseline="30000" dirty="0"/>
          </a:p>
        </p:txBody>
      </p:sp>
      <p:graphicFrame>
        <p:nvGraphicFramePr>
          <p:cNvPr id="20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645718"/>
              </p:ext>
            </p:extLst>
          </p:nvPr>
        </p:nvGraphicFramePr>
        <p:xfrm>
          <a:off x="696504" y="2107032"/>
          <a:ext cx="7685496" cy="7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373" name="Equation" r:id="rId5" imgW="4520880" imgH="419040" progId="Equation.3">
                  <p:embed/>
                </p:oleObj>
              </mc:Choice>
              <mc:Fallback>
                <p:oleObj name="Equation" r:id="rId5" imgW="4520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04" y="2107032"/>
                        <a:ext cx="7685496" cy="7123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6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error of our solution can be decomposed as: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609600" y="3733800"/>
            <a:ext cx="7772400" cy="25146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Claim: When the regularization parameter is set as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</a:t>
            </a:r>
            <a:r>
              <a:rPr lang="en-US" sz="1600" baseline="-25000" dirty="0" smtClean="0">
                <a:solidFill>
                  <a:schemeClr val="tx1"/>
                </a:solidFill>
              </a:rPr>
              <a:t>g</a:t>
            </a:r>
            <a:r>
              <a:rPr lang="en-US" sz="1600" dirty="0" smtClean="0">
                <a:solidFill>
                  <a:schemeClr val="tx1"/>
                </a:solidFill>
              </a:rPr>
              <a:t> =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(n</a:t>
            </a:r>
            <a:r>
              <a:rPr lang="en-US" sz="1600" baseline="30000" dirty="0" smtClean="0">
                <a:solidFill>
                  <a:schemeClr val="tx1"/>
                </a:solidFill>
                <a:sym typeface="Symbol"/>
              </a:rPr>
              <a:t>1/8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),</a:t>
            </a:r>
            <a:r>
              <a:rPr lang="en-US" sz="1600" dirty="0" smtClean="0">
                <a:solidFill>
                  <a:schemeClr val="tx1"/>
                </a:solidFill>
              </a:rPr>
              <a:t> and the </a:t>
            </a:r>
            <a:r>
              <a:rPr lang="en-US" sz="1600" dirty="0" err="1" smtClean="0">
                <a:solidFill>
                  <a:schemeClr val="tx1"/>
                </a:solidFill>
              </a:rPr>
              <a:t>Laplacians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L</a:t>
            </a:r>
            <a:r>
              <a:rPr lang="en-US" sz="1600" baseline="30000" dirty="0" err="1" smtClean="0">
                <a:solidFill>
                  <a:schemeClr val="tx1"/>
                </a:solidFill>
              </a:rPr>
              <a:t>q</a:t>
            </a:r>
            <a:r>
              <a:rPr lang="en-US" sz="1600" dirty="0" smtClean="0">
                <a:solidFill>
                  <a:schemeClr val="tx1"/>
                </a:solidFill>
              </a:rPr>
              <a:t> and L</a:t>
            </a:r>
            <a:r>
              <a:rPr lang="en-US" sz="1600" baseline="30000" dirty="0" smtClean="0">
                <a:solidFill>
                  <a:schemeClr val="tx1"/>
                </a:solidFill>
              </a:rPr>
              <a:t>o</a:t>
            </a:r>
            <a:r>
              <a:rPr lang="en-US" sz="1600" dirty="0" smtClean="0">
                <a:solidFill>
                  <a:schemeClr val="tx1"/>
                </a:solidFill>
              </a:rPr>
              <a:t> and normalized, the average error between the online and online quantized HFS predictions decreases at the rate of 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O(n</a:t>
            </a:r>
            <a:r>
              <a:rPr lang="en-US" sz="1600" baseline="30000" dirty="0" smtClean="0">
                <a:solidFill>
                  <a:schemeClr val="tx1"/>
                </a:solidFill>
                <a:sym typeface="Symbol"/>
              </a:rPr>
              <a:t>-1/2</a:t>
            </a:r>
            <a:r>
              <a:rPr lang="en-US" sz="1600" dirty="0" smtClean="0">
                <a:solidFill>
                  <a:schemeClr val="tx1"/>
                </a:solidFill>
                <a:sym typeface="Symbol"/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470391"/>
              </p:ext>
            </p:extLst>
          </p:nvPr>
        </p:nvGraphicFramePr>
        <p:xfrm>
          <a:off x="1914525" y="4648200"/>
          <a:ext cx="5278438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4" name="Equation" r:id="rId3" imgW="3517900" imgH="787400" progId="Equation.3">
                  <p:embed/>
                </p:oleObj>
              </mc:Choice>
              <mc:Fallback>
                <p:oleObj name="Equation" r:id="rId3" imgW="35179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4525" y="4648200"/>
                        <a:ext cx="5278438" cy="1184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ular Callout 20"/>
          <p:cNvSpPr/>
          <p:nvPr/>
        </p:nvSpPr>
        <p:spPr>
          <a:xfrm>
            <a:off x="4876800" y="5341203"/>
            <a:ext cx="4114800" cy="830997"/>
          </a:xfrm>
          <a:prstGeom prst="wedgeRectCallout">
            <a:avLst>
              <a:gd name="adj1" fmla="val -52596"/>
              <a:gd name="adj2" fmla="val -20040"/>
            </a:avLst>
          </a:prstGeom>
          <a:solidFill>
            <a:srgbClr val="FFFF66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</a:rPr>
              <a:t>The distortion rate of online k-center clustering is O(k</a:t>
            </a:r>
            <a:r>
              <a:rPr lang="en-US" sz="1600" baseline="30000" dirty="0" smtClean="0">
                <a:solidFill>
                  <a:schemeClr val="tx1"/>
                </a:solidFill>
              </a:rPr>
              <a:t>-1/d</a:t>
            </a:r>
            <a:r>
              <a:rPr lang="en-US" sz="1600" dirty="0" smtClean="0">
                <a:solidFill>
                  <a:schemeClr val="tx1"/>
                </a:solidFill>
              </a:rPr>
              <a:t>), where d is dimension of the manifold and k is the number of representative vertices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2895600"/>
            <a:ext cx="1752600" cy="685800"/>
          </a:xfrm>
          <a:prstGeom prst="rect">
            <a:avLst/>
          </a:prstGeom>
          <a:solidFill>
            <a:srgbClr val="FF9966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Error of our solution</a:t>
            </a:r>
            <a:endParaRPr lang="en-US" sz="1600" baseline="30000" dirty="0"/>
          </a:p>
        </p:txBody>
      </p:sp>
      <p:sp>
        <p:nvSpPr>
          <p:cNvPr id="14" name="TextBox 13"/>
          <p:cNvSpPr txBox="1"/>
          <p:nvPr/>
        </p:nvSpPr>
        <p:spPr>
          <a:xfrm>
            <a:off x="2667000" y="2895600"/>
            <a:ext cx="15240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cs typeface="Neo Sans Intel"/>
              </a:rPr>
              <a:t>Offline learning error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19600" y="2895600"/>
            <a:ext cx="16764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cs typeface="Neo Sans Intel"/>
              </a:rPr>
              <a:t>Online learning error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24600" y="2895600"/>
            <a:ext cx="1981200" cy="6858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1600" dirty="0" smtClean="0">
                <a:cs typeface="Neo Sans Intel"/>
              </a:rPr>
              <a:t>Quantization error</a:t>
            </a:r>
            <a:endParaRPr lang="en-US" sz="1600" baseline="30000" dirty="0"/>
          </a:p>
        </p:txBody>
      </p:sp>
      <p:graphicFrame>
        <p:nvGraphicFramePr>
          <p:cNvPr id="20" name="Object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825245"/>
              </p:ext>
            </p:extLst>
          </p:nvPr>
        </p:nvGraphicFramePr>
        <p:xfrm>
          <a:off x="696504" y="2107032"/>
          <a:ext cx="7685496" cy="7123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5" name="Equation" r:id="rId5" imgW="4521200" imgH="419100" progId="Equation.3">
                  <p:embed/>
                </p:oleObj>
              </mc:Choice>
              <mc:Fallback>
                <p:oleObj name="Equation" r:id="rId5" imgW="4521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504" y="2107032"/>
                        <a:ext cx="7685496" cy="7123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ubtitle 3"/>
          <p:cNvSpPr txBox="1">
            <a:spLocks/>
          </p:cNvSpPr>
          <p:nvPr/>
        </p:nvSpPr>
        <p:spPr>
          <a:xfrm>
            <a:off x="457200" y="6305490"/>
            <a:ext cx="8229600" cy="4001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1000" dirty="0" smtClean="0">
                <a:solidFill>
                  <a:schemeClr val="tx1">
                    <a:tint val="75000"/>
                  </a:schemeClr>
                </a:solidFill>
              </a:rPr>
              <a:t>Online Semi-Supervised Learning on Quantized Graphs. In Proceedings of the 26th Conference on Uncertainty in Artificial Intelligence, Catalina Island, California, July 2010.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1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662" y="14377"/>
            <a:ext cx="84582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Experiment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person moves among various indoor locations</a:t>
            </a:r>
          </a:p>
          <a:p>
            <a:r>
              <a:rPr lang="en-US" dirty="0" smtClean="0"/>
              <a:t>4 labeled examples of a person in the cubicle</a:t>
            </a: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14400" y="2133600"/>
            <a:ext cx="1727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43200" y="2133600"/>
            <a:ext cx="1727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76762" y="2133600"/>
            <a:ext cx="12144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867400" y="2133600"/>
            <a:ext cx="12144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174309" y="2133600"/>
            <a:ext cx="1207691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914400" y="3276600"/>
            <a:ext cx="1727300" cy="155448"/>
          </a:xfrm>
          <a:prstGeom prst="rect">
            <a:avLst/>
          </a:prstGeom>
          <a:solidFill>
            <a:srgbClr val="FFFF66"/>
          </a:solidFill>
          <a:ln w="12700"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 smtClean="0">
                <a:cs typeface="Neo Sans Intel"/>
              </a:rPr>
              <a:t>Labeled</a:t>
            </a:r>
            <a:endParaRPr lang="en-US" sz="1000" baseline="30000" dirty="0"/>
          </a:p>
        </p:txBody>
      </p:sp>
      <p:sp>
        <p:nvSpPr>
          <p:cNvPr id="22" name="TextBox 21"/>
          <p:cNvSpPr txBox="1"/>
          <p:nvPr/>
        </p:nvSpPr>
        <p:spPr>
          <a:xfrm>
            <a:off x="2743200" y="3276600"/>
            <a:ext cx="1727300" cy="1554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 smtClean="0">
                <a:cs typeface="Neo Sans Intel"/>
              </a:rPr>
              <a:t>Unlabeled</a:t>
            </a:r>
            <a:endParaRPr lang="en-US" sz="1000" baseline="30000" dirty="0"/>
          </a:p>
        </p:txBody>
      </p:sp>
      <p:sp>
        <p:nvSpPr>
          <p:cNvPr id="23" name="TextBox 22"/>
          <p:cNvSpPr txBox="1"/>
          <p:nvPr/>
        </p:nvSpPr>
        <p:spPr>
          <a:xfrm>
            <a:off x="4576762" y="3276600"/>
            <a:ext cx="1214438" cy="1554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 smtClean="0">
                <a:cs typeface="Neo Sans Intel"/>
              </a:rPr>
              <a:t>Unlabeled</a:t>
            </a:r>
            <a:endParaRPr lang="en-US" sz="1000" baseline="30000" dirty="0"/>
          </a:p>
        </p:txBody>
      </p:sp>
      <p:sp>
        <p:nvSpPr>
          <p:cNvPr id="24" name="TextBox 23"/>
          <p:cNvSpPr txBox="1"/>
          <p:nvPr/>
        </p:nvSpPr>
        <p:spPr>
          <a:xfrm>
            <a:off x="5867400" y="3276600"/>
            <a:ext cx="1214438" cy="1554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 smtClean="0">
                <a:cs typeface="Neo Sans Intel"/>
              </a:rPr>
              <a:t>Unlabeled</a:t>
            </a:r>
            <a:endParaRPr lang="en-US" sz="1000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7174309" y="3276600"/>
            <a:ext cx="1207691" cy="15544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000" dirty="0" smtClean="0">
                <a:cs typeface="Neo Sans Intel"/>
              </a:rPr>
              <a:t>Unlabeled</a:t>
            </a:r>
            <a:endParaRPr lang="en-US" sz="1000" baseline="30000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914400" y="3657600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72000" y="3657600"/>
            <a:ext cx="3657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914400" y="6091535"/>
            <a:ext cx="3124200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</a:rPr>
              <a:t>Online </a:t>
            </a:r>
            <a:r>
              <a:rPr lang="en-US" sz="1200" dirty="0">
                <a:solidFill>
                  <a:schemeClr val="tx1"/>
                </a:solidFill>
              </a:rPr>
              <a:t>HFS outperforms OSSB (even when the weak learners are chosen using future data)</a:t>
            </a:r>
            <a:endParaRPr lang="en-US" sz="1200" dirty="0" smtClean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91000" y="6091535"/>
            <a:ext cx="4038600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</a:rPr>
              <a:t>Online HFS yields better results than a commercial solution at 20% of the computational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80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467907"/>
            <a:ext cx="3762613" cy="217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467600" cy="762000"/>
          </a:xfrm>
        </p:spPr>
        <p:txBody>
          <a:bodyPr/>
          <a:lstStyle/>
          <a:p>
            <a:r>
              <a:rPr lang="en-US" dirty="0" err="1" smtClean="0"/>
              <a:t>Mutli</a:t>
            </a:r>
            <a:r>
              <a:rPr lang="en-US" dirty="0" smtClean="0"/>
              <a:t>-class Experiment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364316" y="2480229"/>
            <a:ext cx="990600" cy="914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9039892">
            <a:off x="11024295" y="2538202"/>
            <a:ext cx="268183" cy="17543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Better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239000" y="4337816"/>
            <a:ext cx="383522" cy="5389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65390" y="3968484"/>
            <a:ext cx="1881307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Our method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749538" y="5410200"/>
            <a:ext cx="1575062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90800" y="6019800"/>
            <a:ext cx="213360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Nearest Neighbor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11693" y="1695399"/>
            <a:ext cx="40564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2"/>
              </a:buClr>
              <a:buFont typeface="Arial" pitchFamily="34" charset="0"/>
              <a:buChar char="•"/>
            </a:pPr>
            <a:r>
              <a:rPr lang="en-US" sz="2400" dirty="0"/>
              <a:t>8 people </a:t>
            </a:r>
            <a:r>
              <a:rPr lang="en-US" sz="2400" dirty="0" smtClean="0"/>
              <a:t>classification</a:t>
            </a:r>
          </a:p>
          <a:p>
            <a:pPr marL="342900" indent="-342900">
              <a:buClr>
                <a:schemeClr val="tx2"/>
              </a:buClr>
              <a:buFont typeface="Arial" pitchFamily="34" charset="0"/>
              <a:buChar char="•"/>
            </a:pPr>
            <a:r>
              <a:rPr lang="en-US" sz="2400" dirty="0" smtClean="0"/>
              <a:t>Making funny faces</a:t>
            </a:r>
            <a:endParaRPr lang="en-US" sz="2400" dirty="0"/>
          </a:p>
          <a:p>
            <a:pPr marL="342900" indent="-342900">
              <a:buClr>
                <a:schemeClr val="tx2"/>
              </a:buClr>
              <a:buFont typeface="Arial" pitchFamily="34" charset="0"/>
              <a:buChar char="•"/>
            </a:pPr>
            <a:r>
              <a:rPr lang="en-US" sz="2400" dirty="0" smtClean="0"/>
              <a:t>4 faces/person are labeled</a:t>
            </a:r>
            <a:endParaRPr lang="en-US" sz="2400" dirty="0"/>
          </a:p>
          <a:p>
            <a:pPr marL="342900" indent="-342900">
              <a:buClr>
                <a:schemeClr val="tx2"/>
              </a:buClr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13" name="OfficeSpace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000" y="1030536"/>
            <a:ext cx="4648200" cy="3485881"/>
          </a:xfrm>
        </p:spPr>
      </p:pic>
    </p:spTree>
    <p:extLst>
      <p:ext uri="{BB962C8B-B14F-4D97-AF65-F5344CB8AC3E}">
        <p14:creationId xmlns:p14="http://schemas.microsoft.com/office/powerpoint/2010/main" val="76745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1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Harmonic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33" y="990600"/>
            <a:ext cx="8305800" cy="5715000"/>
          </a:xfrm>
        </p:spPr>
        <p:txBody>
          <a:bodyPr/>
          <a:lstStyle/>
          <a:p>
            <a:r>
              <a:rPr lang="en-US" dirty="0" smtClean="0"/>
              <a:t>Addressing scalability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Learning several smaller manifolds</a:t>
            </a:r>
          </a:p>
          <a:p>
            <a:r>
              <a:rPr lang="en-US" dirty="0" smtClean="0"/>
              <a:t>Inference in parallel</a:t>
            </a:r>
          </a:p>
          <a:p>
            <a:r>
              <a:rPr lang="en-US" dirty="0" smtClean="0"/>
              <a:t>Good approximation when the similarity matrix has  a block-diagonal  structure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33337" y="1840775"/>
            <a:ext cx="2438400" cy="2057400"/>
            <a:chOff x="1752600" y="3429000"/>
            <a:chExt cx="2438400" cy="2057400"/>
          </a:xfrm>
        </p:grpSpPr>
        <p:sp>
          <p:nvSpPr>
            <p:cNvPr id="6" name="Oval 5"/>
            <p:cNvSpPr/>
            <p:nvPr/>
          </p:nvSpPr>
          <p:spPr>
            <a:xfrm>
              <a:off x="1752600" y="3429000"/>
              <a:ext cx="2438400" cy="20574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" name="Minus 6"/>
            <p:cNvSpPr/>
            <p:nvPr/>
          </p:nvSpPr>
          <p:spPr>
            <a:xfrm>
              <a:off x="1899814" y="399106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" name="Minus 7"/>
            <p:cNvSpPr/>
            <p:nvPr/>
          </p:nvSpPr>
          <p:spPr>
            <a:xfrm>
              <a:off x="2278818" y="375676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" name="Minus 8"/>
            <p:cNvSpPr/>
            <p:nvPr/>
          </p:nvSpPr>
          <p:spPr>
            <a:xfrm>
              <a:off x="2387105" y="4401103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" name="Minus 9"/>
            <p:cNvSpPr/>
            <p:nvPr/>
          </p:nvSpPr>
          <p:spPr>
            <a:xfrm>
              <a:off x="2657822" y="463540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" name="Minus 10"/>
            <p:cNvSpPr/>
            <p:nvPr/>
          </p:nvSpPr>
          <p:spPr>
            <a:xfrm>
              <a:off x="2711965" y="3815341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2" name="Minus 11"/>
            <p:cNvSpPr/>
            <p:nvPr/>
          </p:nvSpPr>
          <p:spPr>
            <a:xfrm>
              <a:off x="2387105" y="399106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3" name="Minus 12"/>
            <p:cNvSpPr/>
            <p:nvPr/>
          </p:nvSpPr>
          <p:spPr>
            <a:xfrm>
              <a:off x="2657822" y="416679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4" name="Minus 13"/>
            <p:cNvSpPr/>
            <p:nvPr/>
          </p:nvSpPr>
          <p:spPr>
            <a:xfrm>
              <a:off x="3145112" y="434252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5" name="Minus 14"/>
            <p:cNvSpPr/>
            <p:nvPr/>
          </p:nvSpPr>
          <p:spPr>
            <a:xfrm>
              <a:off x="2116388" y="463540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6" name="Straight Connector 15"/>
            <p:cNvCxnSpPr>
              <a:endCxn id="8" idx="2"/>
            </p:cNvCxnSpPr>
            <p:nvPr/>
          </p:nvCxnSpPr>
          <p:spPr>
            <a:xfrm flipV="1">
              <a:off x="2008101" y="3844629"/>
              <a:ext cx="299424" cy="205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2" idx="3"/>
              <a:endCxn id="8" idx="1"/>
            </p:cNvCxnSpPr>
            <p:nvPr/>
          </p:nvCxnSpPr>
          <p:spPr>
            <a:xfrm rot="16200000" flipV="1">
              <a:off x="2344761" y="3907638"/>
              <a:ext cx="192974" cy="1082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9" idx="3"/>
              <a:endCxn id="12" idx="1"/>
            </p:cNvCxnSpPr>
            <p:nvPr/>
          </p:nvCxnSpPr>
          <p:spPr>
            <a:xfrm rot="5400000" flipH="1" flipV="1">
              <a:off x="2311040" y="4283950"/>
              <a:ext cx="3687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13" idx="3"/>
              <a:endCxn id="11" idx="1"/>
            </p:cNvCxnSpPr>
            <p:nvPr/>
          </p:nvCxnSpPr>
          <p:spPr>
            <a:xfrm rot="5400000" flipH="1" flipV="1">
              <a:off x="2638117" y="4051862"/>
              <a:ext cx="310127" cy="54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9" idx="3"/>
              <a:endCxn id="7" idx="1"/>
            </p:cNvCxnSpPr>
            <p:nvPr/>
          </p:nvCxnSpPr>
          <p:spPr>
            <a:xfrm rot="16200000" flipV="1">
              <a:off x="2067395" y="4040305"/>
              <a:ext cx="368702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0" idx="2"/>
              <a:endCxn id="15" idx="3"/>
            </p:cNvCxnSpPr>
            <p:nvPr/>
          </p:nvCxnSpPr>
          <p:spPr>
            <a:xfrm rot="10800000">
              <a:off x="2224675" y="4702607"/>
              <a:ext cx="461854" cy="20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0" idx="3"/>
              <a:endCxn id="13" idx="1"/>
            </p:cNvCxnSpPr>
            <p:nvPr/>
          </p:nvCxnSpPr>
          <p:spPr>
            <a:xfrm rot="5400000" flipH="1" flipV="1">
              <a:off x="2552469" y="4488967"/>
              <a:ext cx="4272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 flipH="1" flipV="1">
              <a:off x="2861071" y="3539729"/>
              <a:ext cx="251550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9" idx="3"/>
              <a:endCxn id="13" idx="1"/>
            </p:cNvCxnSpPr>
            <p:nvPr/>
          </p:nvCxnSpPr>
          <p:spPr>
            <a:xfrm rot="5400000" flipH="1" flipV="1">
              <a:off x="2534263" y="4236456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5" idx="3"/>
              <a:endCxn id="9" idx="1"/>
            </p:cNvCxnSpPr>
            <p:nvPr/>
          </p:nvCxnSpPr>
          <p:spPr>
            <a:xfrm rot="5400000" flipH="1" flipV="1">
              <a:off x="2263546" y="4470761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Plus 25"/>
            <p:cNvSpPr/>
            <p:nvPr/>
          </p:nvSpPr>
          <p:spPr>
            <a:xfrm>
              <a:off x="3221555" y="4168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7" name="Plus 26"/>
            <p:cNvSpPr/>
            <p:nvPr/>
          </p:nvSpPr>
          <p:spPr>
            <a:xfrm>
              <a:off x="3069155" y="4549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8" name="Plus 27"/>
            <p:cNvSpPr/>
            <p:nvPr/>
          </p:nvSpPr>
          <p:spPr>
            <a:xfrm>
              <a:off x="3495170" y="4876291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9" name="Plus 28"/>
            <p:cNvSpPr/>
            <p:nvPr/>
          </p:nvSpPr>
          <p:spPr>
            <a:xfrm>
              <a:off x="3874174" y="464198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0" name="Plus 29"/>
            <p:cNvSpPr/>
            <p:nvPr/>
          </p:nvSpPr>
          <p:spPr>
            <a:xfrm>
              <a:off x="3657600" y="41148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1" name="Plus 30"/>
            <p:cNvSpPr/>
            <p:nvPr/>
          </p:nvSpPr>
          <p:spPr>
            <a:xfrm>
              <a:off x="3048000" y="50292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32" name="Straight Connector 31"/>
            <p:cNvCxnSpPr>
              <a:stCxn id="26" idx="0"/>
              <a:endCxn id="30" idx="2"/>
            </p:cNvCxnSpPr>
            <p:nvPr/>
          </p:nvCxnSpPr>
          <p:spPr>
            <a:xfrm flipV="1">
              <a:off x="3409422" y="4231953"/>
              <a:ext cx="276885" cy="53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14" idx="3"/>
              <a:endCxn id="46" idx="1"/>
            </p:cNvCxnSpPr>
            <p:nvPr/>
          </p:nvCxnSpPr>
          <p:spPr>
            <a:xfrm rot="16200000" flipV="1">
              <a:off x="3035445" y="4191772"/>
              <a:ext cx="262596" cy="1733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8" idx="2"/>
              <a:endCxn id="27" idx="1"/>
            </p:cNvCxnSpPr>
            <p:nvPr/>
          </p:nvCxnSpPr>
          <p:spPr>
            <a:xfrm rot="10800000">
              <a:off x="3177443" y="4752284"/>
              <a:ext cx="346435" cy="24116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9" idx="3"/>
              <a:endCxn id="30" idx="1"/>
            </p:cNvCxnSpPr>
            <p:nvPr/>
          </p:nvCxnSpPr>
          <p:spPr>
            <a:xfrm rot="16200000" flipV="1">
              <a:off x="3696676" y="4387259"/>
              <a:ext cx="354995" cy="21657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8" idx="0"/>
              <a:endCxn id="29" idx="2"/>
            </p:cNvCxnSpPr>
            <p:nvPr/>
          </p:nvCxnSpPr>
          <p:spPr>
            <a:xfrm flipV="1">
              <a:off x="3683037" y="4759139"/>
              <a:ext cx="219844" cy="23430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31" idx="3"/>
              <a:endCxn id="28" idx="1"/>
            </p:cNvCxnSpPr>
            <p:nvPr/>
          </p:nvCxnSpPr>
          <p:spPr>
            <a:xfrm rot="16200000" flipH="1">
              <a:off x="3370231" y="4846313"/>
              <a:ext cx="19282" cy="4471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8" idx="3"/>
              <a:endCxn id="26" idx="0"/>
            </p:cNvCxnSpPr>
            <p:nvPr/>
          </p:nvCxnSpPr>
          <p:spPr>
            <a:xfrm rot="16200000" flipV="1">
              <a:off x="3195361" y="4499251"/>
              <a:ext cx="622159" cy="19403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29" idx="2"/>
              <a:endCxn id="27" idx="0"/>
            </p:cNvCxnSpPr>
            <p:nvPr/>
          </p:nvCxnSpPr>
          <p:spPr>
            <a:xfrm rot="10800000">
              <a:off x="3257023" y="4666189"/>
              <a:ext cx="645859" cy="9295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Minus 39"/>
            <p:cNvSpPr/>
            <p:nvPr/>
          </p:nvSpPr>
          <p:spPr>
            <a:xfrm>
              <a:off x="3200400" y="38100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41" name="Minus 40"/>
            <p:cNvSpPr/>
            <p:nvPr/>
          </p:nvSpPr>
          <p:spPr>
            <a:xfrm>
              <a:off x="3200400" y="3581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42" name="Minus 41"/>
            <p:cNvSpPr/>
            <p:nvPr/>
          </p:nvSpPr>
          <p:spPr>
            <a:xfrm>
              <a:off x="3429000" y="40386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43" name="Minus 42"/>
            <p:cNvSpPr/>
            <p:nvPr/>
          </p:nvSpPr>
          <p:spPr>
            <a:xfrm>
              <a:off x="3505200" y="38100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44" name="Straight Connector 43"/>
            <p:cNvCxnSpPr>
              <a:stCxn id="41" idx="1"/>
              <a:endCxn id="40" idx="3"/>
            </p:cNvCxnSpPr>
            <p:nvPr/>
          </p:nvCxnSpPr>
          <p:spPr>
            <a:xfrm rot="5400000">
              <a:off x="3215053" y="3783564"/>
              <a:ext cx="18726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40" idx="1"/>
              <a:endCxn id="42" idx="3"/>
            </p:cNvCxnSpPr>
            <p:nvPr/>
          </p:nvCxnSpPr>
          <p:spPr>
            <a:xfrm rot="16200000" flipH="1">
              <a:off x="3329353" y="3897864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Minus 45"/>
            <p:cNvSpPr/>
            <p:nvPr/>
          </p:nvSpPr>
          <p:spPr>
            <a:xfrm>
              <a:off x="2971800" y="40386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47" name="Straight Connector 46"/>
            <p:cNvCxnSpPr>
              <a:stCxn id="46" idx="3"/>
              <a:endCxn id="40" idx="1"/>
            </p:cNvCxnSpPr>
            <p:nvPr/>
          </p:nvCxnSpPr>
          <p:spPr>
            <a:xfrm rot="5400000" flipH="1" flipV="1">
              <a:off x="3100753" y="3897865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27" idx="2"/>
              <a:endCxn id="10" idx="3"/>
            </p:cNvCxnSpPr>
            <p:nvPr/>
          </p:nvCxnSpPr>
          <p:spPr>
            <a:xfrm rot="10800000" flipV="1">
              <a:off x="2766110" y="4666189"/>
              <a:ext cx="331753" cy="364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31" idx="2"/>
              <a:endCxn id="10" idx="1"/>
            </p:cNvCxnSpPr>
            <p:nvPr/>
          </p:nvCxnSpPr>
          <p:spPr>
            <a:xfrm rot="10800000">
              <a:off x="2766109" y="4743939"/>
              <a:ext cx="310598" cy="4024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41" idx="0"/>
              <a:endCxn id="43" idx="3"/>
            </p:cNvCxnSpPr>
            <p:nvPr/>
          </p:nvCxnSpPr>
          <p:spPr>
            <a:xfrm>
              <a:off x="3388267" y="3669265"/>
              <a:ext cx="225220" cy="207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3807859" y="2504745"/>
            <a:ext cx="1447800" cy="1371600"/>
            <a:chOff x="3733800" y="3429000"/>
            <a:chExt cx="1447800" cy="1371600"/>
          </a:xfrm>
        </p:grpSpPr>
        <p:sp>
          <p:nvSpPr>
            <p:cNvPr id="52" name="Oval 51"/>
            <p:cNvSpPr/>
            <p:nvPr/>
          </p:nvSpPr>
          <p:spPr>
            <a:xfrm>
              <a:off x="3733800" y="3429000"/>
              <a:ext cx="1447800" cy="1371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3" name="Minus 52"/>
            <p:cNvSpPr/>
            <p:nvPr/>
          </p:nvSpPr>
          <p:spPr>
            <a:xfrm>
              <a:off x="3888196" y="3815705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4" name="Minus 53"/>
            <p:cNvSpPr/>
            <p:nvPr/>
          </p:nvSpPr>
          <p:spPr>
            <a:xfrm>
              <a:off x="4267200" y="3581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5" name="Minus 54"/>
            <p:cNvSpPr/>
            <p:nvPr/>
          </p:nvSpPr>
          <p:spPr>
            <a:xfrm>
              <a:off x="4375487" y="422573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6" name="Minus 55"/>
            <p:cNvSpPr/>
            <p:nvPr/>
          </p:nvSpPr>
          <p:spPr>
            <a:xfrm>
              <a:off x="4646204" y="446004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7" name="Minus 56"/>
            <p:cNvSpPr/>
            <p:nvPr/>
          </p:nvSpPr>
          <p:spPr>
            <a:xfrm>
              <a:off x="4700347" y="363997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8" name="Minus 57"/>
            <p:cNvSpPr/>
            <p:nvPr/>
          </p:nvSpPr>
          <p:spPr>
            <a:xfrm>
              <a:off x="4375487" y="3815705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9" name="Minus 58"/>
            <p:cNvSpPr/>
            <p:nvPr/>
          </p:nvSpPr>
          <p:spPr>
            <a:xfrm>
              <a:off x="4646204" y="399143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0" name="Minus 59"/>
            <p:cNvSpPr/>
            <p:nvPr/>
          </p:nvSpPr>
          <p:spPr>
            <a:xfrm>
              <a:off x="4104770" y="446004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61" name="Straight Connector 60"/>
            <p:cNvCxnSpPr>
              <a:endCxn id="54" idx="2"/>
            </p:cNvCxnSpPr>
            <p:nvPr/>
          </p:nvCxnSpPr>
          <p:spPr>
            <a:xfrm flipV="1">
              <a:off x="3996483" y="3669265"/>
              <a:ext cx="299424" cy="205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58" idx="3"/>
              <a:endCxn id="54" idx="1"/>
            </p:cNvCxnSpPr>
            <p:nvPr/>
          </p:nvCxnSpPr>
          <p:spPr>
            <a:xfrm rot="16200000" flipV="1">
              <a:off x="4333143" y="3732274"/>
              <a:ext cx="192974" cy="1082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55" idx="3"/>
              <a:endCxn id="58" idx="1"/>
            </p:cNvCxnSpPr>
            <p:nvPr/>
          </p:nvCxnSpPr>
          <p:spPr>
            <a:xfrm rot="5400000" flipH="1" flipV="1">
              <a:off x="4299422" y="4108586"/>
              <a:ext cx="3687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59" idx="3"/>
              <a:endCxn id="57" idx="1"/>
            </p:cNvCxnSpPr>
            <p:nvPr/>
          </p:nvCxnSpPr>
          <p:spPr>
            <a:xfrm rot="5400000" flipH="1" flipV="1">
              <a:off x="4626499" y="3876498"/>
              <a:ext cx="310127" cy="54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>
              <a:stCxn id="55" idx="3"/>
              <a:endCxn id="53" idx="1"/>
            </p:cNvCxnSpPr>
            <p:nvPr/>
          </p:nvCxnSpPr>
          <p:spPr>
            <a:xfrm rot="16200000" flipV="1">
              <a:off x="4055777" y="3864941"/>
              <a:ext cx="368702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>
              <a:stCxn id="56" idx="2"/>
              <a:endCxn id="60" idx="3"/>
            </p:cNvCxnSpPr>
            <p:nvPr/>
          </p:nvCxnSpPr>
          <p:spPr>
            <a:xfrm rot="10800000">
              <a:off x="4213057" y="4527243"/>
              <a:ext cx="461854" cy="20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56" idx="3"/>
              <a:endCxn id="59" idx="1"/>
            </p:cNvCxnSpPr>
            <p:nvPr/>
          </p:nvCxnSpPr>
          <p:spPr>
            <a:xfrm rot="5400000" flipH="1" flipV="1">
              <a:off x="4540851" y="4313603"/>
              <a:ext cx="4272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stCxn id="55" idx="3"/>
              <a:endCxn id="59" idx="1"/>
            </p:cNvCxnSpPr>
            <p:nvPr/>
          </p:nvCxnSpPr>
          <p:spPr>
            <a:xfrm rot="5400000" flipH="1" flipV="1">
              <a:off x="4522645" y="4061092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60" idx="3"/>
              <a:endCxn id="55" idx="1"/>
            </p:cNvCxnSpPr>
            <p:nvPr/>
          </p:nvCxnSpPr>
          <p:spPr>
            <a:xfrm rot="5400000" flipH="1" flipV="1">
              <a:off x="4251928" y="4295397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6735451" y="2804368"/>
            <a:ext cx="1524000" cy="1447800"/>
            <a:chOff x="7086600" y="3962400"/>
            <a:chExt cx="1524000" cy="1447800"/>
          </a:xfrm>
        </p:grpSpPr>
        <p:sp>
          <p:nvSpPr>
            <p:cNvPr id="71" name="Oval 70"/>
            <p:cNvSpPr/>
            <p:nvPr/>
          </p:nvSpPr>
          <p:spPr>
            <a:xfrm>
              <a:off x="7086600" y="3962400"/>
              <a:ext cx="1524000" cy="14478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2" name="Plus 71"/>
            <p:cNvSpPr/>
            <p:nvPr/>
          </p:nvSpPr>
          <p:spPr>
            <a:xfrm>
              <a:off x="7488755" y="4168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3" name="Plus 72"/>
            <p:cNvSpPr/>
            <p:nvPr/>
          </p:nvSpPr>
          <p:spPr>
            <a:xfrm>
              <a:off x="7336355" y="4549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4" name="Plus 73"/>
            <p:cNvSpPr/>
            <p:nvPr/>
          </p:nvSpPr>
          <p:spPr>
            <a:xfrm>
              <a:off x="7762370" y="4876291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5" name="Plus 74"/>
            <p:cNvSpPr/>
            <p:nvPr/>
          </p:nvSpPr>
          <p:spPr>
            <a:xfrm>
              <a:off x="8141374" y="464198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6" name="Plus 75"/>
            <p:cNvSpPr/>
            <p:nvPr/>
          </p:nvSpPr>
          <p:spPr>
            <a:xfrm>
              <a:off x="7924800" y="41148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7" name="Plus 76"/>
            <p:cNvSpPr/>
            <p:nvPr/>
          </p:nvSpPr>
          <p:spPr>
            <a:xfrm>
              <a:off x="7315200" y="50292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78" name="Straight Connector 77"/>
            <p:cNvCxnSpPr>
              <a:stCxn id="72" idx="0"/>
              <a:endCxn id="76" idx="2"/>
            </p:cNvCxnSpPr>
            <p:nvPr/>
          </p:nvCxnSpPr>
          <p:spPr>
            <a:xfrm flipV="1">
              <a:off x="7676622" y="4231953"/>
              <a:ext cx="276885" cy="53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74" idx="2"/>
              <a:endCxn id="73" idx="1"/>
            </p:cNvCxnSpPr>
            <p:nvPr/>
          </p:nvCxnSpPr>
          <p:spPr>
            <a:xfrm rot="10800000">
              <a:off x="7444643" y="4752284"/>
              <a:ext cx="346435" cy="24116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stCxn id="75" idx="3"/>
              <a:endCxn id="76" idx="1"/>
            </p:cNvCxnSpPr>
            <p:nvPr/>
          </p:nvCxnSpPr>
          <p:spPr>
            <a:xfrm rot="16200000" flipV="1">
              <a:off x="7963876" y="4387259"/>
              <a:ext cx="354995" cy="21657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stCxn id="74" idx="0"/>
              <a:endCxn id="75" idx="2"/>
            </p:cNvCxnSpPr>
            <p:nvPr/>
          </p:nvCxnSpPr>
          <p:spPr>
            <a:xfrm flipV="1">
              <a:off x="7950237" y="4759139"/>
              <a:ext cx="219844" cy="23430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77" idx="3"/>
              <a:endCxn id="74" idx="1"/>
            </p:cNvCxnSpPr>
            <p:nvPr/>
          </p:nvCxnSpPr>
          <p:spPr>
            <a:xfrm rot="16200000" flipH="1">
              <a:off x="7637431" y="4846313"/>
              <a:ext cx="19282" cy="4471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74" idx="3"/>
              <a:endCxn id="72" idx="0"/>
            </p:cNvCxnSpPr>
            <p:nvPr/>
          </p:nvCxnSpPr>
          <p:spPr>
            <a:xfrm rot="16200000" flipV="1">
              <a:off x="7462561" y="4499251"/>
              <a:ext cx="622159" cy="19403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75" idx="2"/>
              <a:endCxn id="73" idx="0"/>
            </p:cNvCxnSpPr>
            <p:nvPr/>
          </p:nvCxnSpPr>
          <p:spPr>
            <a:xfrm rot="10800000">
              <a:off x="7524223" y="4666189"/>
              <a:ext cx="645859" cy="9295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5257769" y="1897871"/>
            <a:ext cx="1447800" cy="1371600"/>
            <a:chOff x="5638800" y="3276600"/>
            <a:chExt cx="1447800" cy="1371600"/>
          </a:xfrm>
        </p:grpSpPr>
        <p:sp>
          <p:nvSpPr>
            <p:cNvPr id="86" name="Oval 85"/>
            <p:cNvSpPr/>
            <p:nvPr/>
          </p:nvSpPr>
          <p:spPr>
            <a:xfrm>
              <a:off x="5638800" y="3276600"/>
              <a:ext cx="1447800" cy="1371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7" name="Minus 86"/>
            <p:cNvSpPr/>
            <p:nvPr/>
          </p:nvSpPr>
          <p:spPr>
            <a:xfrm>
              <a:off x="6193112" y="426632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88" name="Straight Connector 87"/>
            <p:cNvCxnSpPr>
              <a:stCxn id="87" idx="3"/>
              <a:endCxn id="95" idx="1"/>
            </p:cNvCxnSpPr>
            <p:nvPr/>
          </p:nvCxnSpPr>
          <p:spPr>
            <a:xfrm rot="16200000" flipV="1">
              <a:off x="6083445" y="4115572"/>
              <a:ext cx="262596" cy="1733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9" name="Minus 88"/>
            <p:cNvSpPr/>
            <p:nvPr/>
          </p:nvSpPr>
          <p:spPr>
            <a:xfrm>
              <a:off x="6248400" y="37338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0" name="Minus 89"/>
            <p:cNvSpPr/>
            <p:nvPr/>
          </p:nvSpPr>
          <p:spPr>
            <a:xfrm>
              <a:off x="6248400" y="35052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1" name="Minus 90"/>
            <p:cNvSpPr/>
            <p:nvPr/>
          </p:nvSpPr>
          <p:spPr>
            <a:xfrm>
              <a:off x="6477000" y="3962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2" name="Minus 91"/>
            <p:cNvSpPr/>
            <p:nvPr/>
          </p:nvSpPr>
          <p:spPr>
            <a:xfrm>
              <a:off x="6553200" y="37338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93" name="Straight Connector 92"/>
            <p:cNvCxnSpPr>
              <a:stCxn id="90" idx="1"/>
              <a:endCxn id="89" idx="3"/>
            </p:cNvCxnSpPr>
            <p:nvPr/>
          </p:nvCxnSpPr>
          <p:spPr>
            <a:xfrm rot="5400000">
              <a:off x="6263053" y="3707364"/>
              <a:ext cx="18726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89" idx="1"/>
              <a:endCxn id="91" idx="3"/>
            </p:cNvCxnSpPr>
            <p:nvPr/>
          </p:nvCxnSpPr>
          <p:spPr>
            <a:xfrm rot="16200000" flipH="1">
              <a:off x="6377353" y="3821664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Minus 94"/>
            <p:cNvSpPr/>
            <p:nvPr/>
          </p:nvSpPr>
          <p:spPr>
            <a:xfrm>
              <a:off x="6019800" y="3962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96" name="Straight Connector 95"/>
            <p:cNvCxnSpPr>
              <a:stCxn id="95" idx="3"/>
              <a:endCxn id="89" idx="1"/>
            </p:cNvCxnSpPr>
            <p:nvPr/>
          </p:nvCxnSpPr>
          <p:spPr>
            <a:xfrm rot="5400000" flipH="1" flipV="1">
              <a:off x="6148753" y="3821665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90" idx="0"/>
              <a:endCxn id="92" idx="3"/>
            </p:cNvCxnSpPr>
            <p:nvPr/>
          </p:nvCxnSpPr>
          <p:spPr>
            <a:xfrm>
              <a:off x="6436267" y="3593065"/>
              <a:ext cx="225220" cy="207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ight Arrow 97"/>
          <p:cNvSpPr/>
          <p:nvPr/>
        </p:nvSpPr>
        <p:spPr bwMode="auto">
          <a:xfrm>
            <a:off x="3108321" y="2683472"/>
            <a:ext cx="4572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91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74" y="1736387"/>
            <a:ext cx="3406426" cy="20680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Parallel SSL Experiment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authentication with a face</a:t>
            </a:r>
          </a:p>
          <a:p>
            <a:r>
              <a:rPr lang="en-US" smtClean="0"/>
              <a:t>logging into a tablet PC with their face</a:t>
            </a:r>
          </a:p>
          <a:p>
            <a:r>
              <a:rPr lang="en-US" smtClean="0"/>
              <a:t>10 different locations</a:t>
            </a:r>
          </a:p>
          <a:p>
            <a:r>
              <a:rPr lang="en-US" smtClean="0"/>
              <a:t>when the owner is not recognized</a:t>
            </a:r>
          </a:p>
          <a:p>
            <a:pPr lvl="1"/>
            <a:r>
              <a:rPr lang="en-US" smtClean="0"/>
              <a:t>enters a password</a:t>
            </a:r>
          </a:p>
          <a:p>
            <a:pPr lvl="1"/>
            <a:r>
              <a:rPr lang="en-US" smtClean="0"/>
              <a:t>we get a new labeled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Picture 2" descr="C:\Datasets\Mobile\All\00000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667" y="4800600"/>
            <a:ext cx="1752600" cy="1314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atasets\Mobile\All\000115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6467" y="4800600"/>
            <a:ext cx="1752600" cy="1314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Datasets\Mobile\All\000143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5267" y="4800600"/>
            <a:ext cx="1752600" cy="1314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Datasets\Mobile\All\000226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4067" y="4800600"/>
            <a:ext cx="1752600" cy="1314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" y="1295399"/>
            <a:ext cx="52667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tabLst>
                <a:tab pos="1828800" algn="l"/>
              </a:tabLst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6009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 SSL 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99331" name="Picture 3" descr="M:\th\img\pararesul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8" y="3376857"/>
            <a:ext cx="8262938" cy="29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66800"/>
            <a:ext cx="3406426" cy="2068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066800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Nodes: 300 vs. 6x50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Speedup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35% due to decomposition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2x due to parallelism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Accuracy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Loss less than 3%</a:t>
            </a:r>
          </a:p>
          <a:p>
            <a:pPr lvl="1"/>
            <a:endParaRPr lang="en-US" dirty="0"/>
          </a:p>
        </p:txBody>
      </p:sp>
      <p:sp>
        <p:nvSpPr>
          <p:cNvPr id="5" name="Flowchart: Alternate Process 4"/>
          <p:cNvSpPr/>
          <p:nvPr/>
        </p:nvSpPr>
        <p:spPr bwMode="auto">
          <a:xfrm>
            <a:off x="1150318" y="4977057"/>
            <a:ext cx="228600" cy="533400"/>
          </a:xfrm>
          <a:prstGeom prst="flowChartAlternateProcess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9" name="Straight Arrow Connector 8"/>
          <p:cNvCxnSpPr>
            <a:endCxn id="5" idx="2"/>
          </p:cNvCxnSpPr>
          <p:nvPr/>
        </p:nvCxnSpPr>
        <p:spPr bwMode="auto">
          <a:xfrm flipV="1">
            <a:off x="769318" y="5510457"/>
            <a:ext cx="495300" cy="762000"/>
          </a:xfrm>
          <a:prstGeom prst="straightConnector1">
            <a:avLst/>
          </a:prstGeom>
          <a:ln>
            <a:headEnd type="none" w="med" len="med"/>
            <a:tailEnd type="arrow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Flowchart: Alternate Process 15"/>
          <p:cNvSpPr/>
          <p:nvPr/>
        </p:nvSpPr>
        <p:spPr bwMode="auto">
          <a:xfrm>
            <a:off x="464518" y="6272457"/>
            <a:ext cx="1828800" cy="306324"/>
          </a:xfrm>
          <a:prstGeom prst="flowChartAlternate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decomposition</a:t>
            </a:r>
          </a:p>
        </p:txBody>
      </p:sp>
      <p:sp>
        <p:nvSpPr>
          <p:cNvPr id="23" name="Flowchart: Alternate Process 22"/>
          <p:cNvSpPr/>
          <p:nvPr/>
        </p:nvSpPr>
        <p:spPr bwMode="auto">
          <a:xfrm>
            <a:off x="2064718" y="3986457"/>
            <a:ext cx="786654" cy="153162"/>
          </a:xfrm>
          <a:prstGeom prst="flowChartAlternateProcess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Person A</a:t>
            </a:r>
          </a:p>
        </p:txBody>
      </p:sp>
      <p:sp>
        <p:nvSpPr>
          <p:cNvPr id="24" name="Flowchart: Alternate Process 23"/>
          <p:cNvSpPr/>
          <p:nvPr/>
        </p:nvSpPr>
        <p:spPr bwMode="auto">
          <a:xfrm>
            <a:off x="2140918" y="5068184"/>
            <a:ext cx="838200" cy="175573"/>
          </a:xfrm>
          <a:prstGeom prst="flowChartAlternateProcess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Person B</a:t>
            </a:r>
          </a:p>
        </p:txBody>
      </p:sp>
    </p:spTree>
    <p:extLst>
      <p:ext uri="{BB962C8B-B14F-4D97-AF65-F5344CB8AC3E}">
        <p14:creationId xmlns:p14="http://schemas.microsoft.com/office/powerpoint/2010/main" val="79011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Graph Based Learning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Semi-Supervised Learning (SSL) on Graphs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Online SSL with Quantized on Graphs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Application: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Face Recognition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Conditional Anomaly Detection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Application: </a:t>
            </a:r>
            <a:r>
              <a:rPr lang="en-US" i="1" dirty="0" smtClean="0">
                <a:solidFill>
                  <a:schemeClr val="tx2"/>
                </a:solidFill>
              </a:rPr>
              <a:t>Medical Error Detection</a:t>
            </a:r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2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Anomaly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>
          <a:xfrm>
            <a:off x="457200" y="5181600"/>
            <a:ext cx="8305800" cy="95091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Patient electronic records </a:t>
            </a:r>
            <a:r>
              <a:rPr lang="en-US" dirty="0" smtClean="0"/>
              <a:t>have: demographics, conditions, labs, medications administered, procedures performed,…</a:t>
            </a:r>
          </a:p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72" name="Minus 71"/>
          <p:cNvSpPr/>
          <p:nvPr/>
        </p:nvSpPr>
        <p:spPr>
          <a:xfrm>
            <a:off x="2209800" y="2286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inus 72"/>
          <p:cNvSpPr/>
          <p:nvPr/>
        </p:nvSpPr>
        <p:spPr>
          <a:xfrm>
            <a:off x="17526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inus 73"/>
          <p:cNvSpPr/>
          <p:nvPr/>
        </p:nvSpPr>
        <p:spPr>
          <a:xfrm>
            <a:off x="3962400" y="2209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Minus 74"/>
          <p:cNvSpPr/>
          <p:nvPr/>
        </p:nvSpPr>
        <p:spPr>
          <a:xfrm>
            <a:off x="2133600" y="2667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Minus 75"/>
          <p:cNvSpPr/>
          <p:nvPr/>
        </p:nvSpPr>
        <p:spPr>
          <a:xfrm>
            <a:off x="2438400" y="3733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Minus 76"/>
          <p:cNvSpPr/>
          <p:nvPr/>
        </p:nvSpPr>
        <p:spPr>
          <a:xfrm>
            <a:off x="2743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Minus 77"/>
          <p:cNvSpPr/>
          <p:nvPr/>
        </p:nvSpPr>
        <p:spPr>
          <a:xfrm>
            <a:off x="3886200" y="2590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2971800" y="3581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Minus 79"/>
          <p:cNvSpPr/>
          <p:nvPr/>
        </p:nvSpPr>
        <p:spPr>
          <a:xfrm>
            <a:off x="2819400" y="2743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Minus 80"/>
          <p:cNvSpPr/>
          <p:nvPr/>
        </p:nvSpPr>
        <p:spPr>
          <a:xfrm>
            <a:off x="3657600" y="3505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Minus 81"/>
          <p:cNvSpPr/>
          <p:nvPr/>
        </p:nvSpPr>
        <p:spPr>
          <a:xfrm>
            <a:off x="3505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Minus 82"/>
          <p:cNvSpPr/>
          <p:nvPr/>
        </p:nvSpPr>
        <p:spPr>
          <a:xfrm>
            <a:off x="17526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Plus 83"/>
          <p:cNvSpPr/>
          <p:nvPr/>
        </p:nvSpPr>
        <p:spPr>
          <a:xfrm>
            <a:off x="5410200" y="1981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5" name="Plus 84"/>
          <p:cNvSpPr/>
          <p:nvPr/>
        </p:nvSpPr>
        <p:spPr>
          <a:xfrm>
            <a:off x="5105400" y="2514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6" name="Plus 85"/>
          <p:cNvSpPr/>
          <p:nvPr/>
        </p:nvSpPr>
        <p:spPr>
          <a:xfrm>
            <a:off x="6248400" y="2819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7" name="Plus 86"/>
          <p:cNvSpPr/>
          <p:nvPr/>
        </p:nvSpPr>
        <p:spPr>
          <a:xfrm>
            <a:off x="5334000" y="3048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8" name="Plus 87"/>
          <p:cNvSpPr/>
          <p:nvPr/>
        </p:nvSpPr>
        <p:spPr>
          <a:xfrm>
            <a:off x="6477000" y="33528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9" name="Plus 88"/>
          <p:cNvSpPr/>
          <p:nvPr/>
        </p:nvSpPr>
        <p:spPr>
          <a:xfrm>
            <a:off x="6781800" y="2362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0" name="Plus 89"/>
          <p:cNvSpPr/>
          <p:nvPr/>
        </p:nvSpPr>
        <p:spPr>
          <a:xfrm>
            <a:off x="5715000" y="2438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1" name="Plus 90"/>
          <p:cNvSpPr/>
          <p:nvPr/>
        </p:nvSpPr>
        <p:spPr>
          <a:xfrm>
            <a:off x="6172200" y="1752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2" name="Plus 91"/>
          <p:cNvSpPr/>
          <p:nvPr/>
        </p:nvSpPr>
        <p:spPr>
          <a:xfrm>
            <a:off x="6629400" y="1905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3" name="Plus 92"/>
          <p:cNvSpPr/>
          <p:nvPr/>
        </p:nvSpPr>
        <p:spPr>
          <a:xfrm>
            <a:off x="2209800" y="3276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4" name="Plus 93"/>
          <p:cNvSpPr/>
          <p:nvPr/>
        </p:nvSpPr>
        <p:spPr>
          <a:xfrm>
            <a:off x="6781800" y="2895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5" name="Minus 94"/>
          <p:cNvSpPr/>
          <p:nvPr/>
        </p:nvSpPr>
        <p:spPr>
          <a:xfrm>
            <a:off x="62484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Minus 95"/>
          <p:cNvSpPr/>
          <p:nvPr/>
        </p:nvSpPr>
        <p:spPr>
          <a:xfrm>
            <a:off x="31242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Minus 96"/>
          <p:cNvSpPr/>
          <p:nvPr/>
        </p:nvSpPr>
        <p:spPr>
          <a:xfrm>
            <a:off x="32004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Plus 97"/>
          <p:cNvSpPr/>
          <p:nvPr/>
        </p:nvSpPr>
        <p:spPr>
          <a:xfrm>
            <a:off x="5867400" y="3124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9" name="Minus 98"/>
          <p:cNvSpPr/>
          <p:nvPr/>
        </p:nvSpPr>
        <p:spPr>
          <a:xfrm>
            <a:off x="1828800" y="36576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Plus 99"/>
          <p:cNvSpPr/>
          <p:nvPr/>
        </p:nvSpPr>
        <p:spPr>
          <a:xfrm>
            <a:off x="3810000" y="4419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01" name="Minus 100"/>
          <p:cNvSpPr/>
          <p:nvPr/>
        </p:nvSpPr>
        <p:spPr>
          <a:xfrm>
            <a:off x="8305800" y="3962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Anomaly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>
          <a:xfrm>
            <a:off x="457200" y="5029200"/>
            <a:ext cx="8305800" cy="110331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Assumption:  </a:t>
            </a:r>
            <a:r>
              <a:rPr lang="en-US" i="1" u="sng" dirty="0" smtClean="0"/>
              <a:t>Conditional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anomalies correspond to medical errors</a:t>
            </a:r>
            <a:endParaRPr lang="en-US" i="1" dirty="0" smtClean="0"/>
          </a:p>
          <a:p>
            <a:pPr algn="just">
              <a:buNone/>
            </a:pPr>
            <a:r>
              <a:rPr lang="en-US" i="1" dirty="0" smtClean="0"/>
              <a:t>“Medical errors account for 200 000 </a:t>
            </a:r>
            <a:r>
              <a:rPr lang="en-US" i="1" dirty="0" smtClean="0">
                <a:solidFill>
                  <a:srgbClr val="FF0000"/>
                </a:solidFill>
              </a:rPr>
              <a:t>preventable</a:t>
            </a:r>
            <a:r>
              <a:rPr lang="en-US" i="1" dirty="0" smtClean="0"/>
              <a:t> deaths a year. “</a:t>
            </a:r>
          </a:p>
          <a:p>
            <a:pPr algn="r">
              <a:buNone/>
            </a:pPr>
            <a:r>
              <a:rPr lang="en-US" sz="2000" dirty="0" smtClean="0"/>
              <a:t>(</a:t>
            </a:r>
            <a:r>
              <a:rPr lang="en-US" sz="2000" dirty="0" err="1" smtClean="0"/>
              <a:t>HealthGrades</a:t>
            </a:r>
            <a:r>
              <a:rPr lang="en-US" sz="2000" dirty="0" smtClean="0"/>
              <a:t> study, Wall Street Journal, July 27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2004)</a:t>
            </a:r>
            <a:endParaRPr lang="en-US" sz="2000" i="1" dirty="0" smtClean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1" name="Rectangle 50"/>
          <p:cNvSpPr/>
          <p:nvPr/>
        </p:nvSpPr>
        <p:spPr bwMode="auto">
          <a:xfrm>
            <a:off x="4572000" y="4419600"/>
            <a:ext cx="3886200" cy="457200"/>
          </a:xfrm>
          <a:prstGeom prst="rec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Calibri" pitchFamily="34" charset="0"/>
              </a:rPr>
              <a:t>Unconditional Anomalies</a:t>
            </a:r>
          </a:p>
        </p:txBody>
      </p:sp>
      <p:sp>
        <p:nvSpPr>
          <p:cNvPr id="30" name="Minus 29"/>
          <p:cNvSpPr/>
          <p:nvPr/>
        </p:nvSpPr>
        <p:spPr>
          <a:xfrm>
            <a:off x="2209800" y="2286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Minus 30"/>
          <p:cNvSpPr/>
          <p:nvPr/>
        </p:nvSpPr>
        <p:spPr>
          <a:xfrm>
            <a:off x="17526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3962400" y="2209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Minus 44"/>
          <p:cNvSpPr/>
          <p:nvPr/>
        </p:nvSpPr>
        <p:spPr>
          <a:xfrm>
            <a:off x="2133600" y="2667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Minus 51"/>
          <p:cNvSpPr/>
          <p:nvPr/>
        </p:nvSpPr>
        <p:spPr>
          <a:xfrm>
            <a:off x="2438400" y="3733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Minus 52"/>
          <p:cNvSpPr/>
          <p:nvPr/>
        </p:nvSpPr>
        <p:spPr>
          <a:xfrm>
            <a:off x="2743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Minus 54"/>
          <p:cNvSpPr/>
          <p:nvPr/>
        </p:nvSpPr>
        <p:spPr>
          <a:xfrm>
            <a:off x="3886200" y="2590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Minus 55"/>
          <p:cNvSpPr/>
          <p:nvPr/>
        </p:nvSpPr>
        <p:spPr>
          <a:xfrm>
            <a:off x="2971800" y="3581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Minus 56"/>
          <p:cNvSpPr/>
          <p:nvPr/>
        </p:nvSpPr>
        <p:spPr>
          <a:xfrm>
            <a:off x="2819400" y="2743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Minus 57"/>
          <p:cNvSpPr/>
          <p:nvPr/>
        </p:nvSpPr>
        <p:spPr>
          <a:xfrm>
            <a:off x="3657600" y="3505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Minus 58"/>
          <p:cNvSpPr/>
          <p:nvPr/>
        </p:nvSpPr>
        <p:spPr>
          <a:xfrm>
            <a:off x="3505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Minus 59"/>
          <p:cNvSpPr/>
          <p:nvPr/>
        </p:nvSpPr>
        <p:spPr>
          <a:xfrm>
            <a:off x="17526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Plus 60"/>
          <p:cNvSpPr/>
          <p:nvPr/>
        </p:nvSpPr>
        <p:spPr>
          <a:xfrm>
            <a:off x="5410200" y="1981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2" name="Plus 61"/>
          <p:cNvSpPr/>
          <p:nvPr/>
        </p:nvSpPr>
        <p:spPr>
          <a:xfrm>
            <a:off x="5105400" y="2514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3" name="Plus 62"/>
          <p:cNvSpPr/>
          <p:nvPr/>
        </p:nvSpPr>
        <p:spPr>
          <a:xfrm>
            <a:off x="6248400" y="2819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4" name="Plus 63"/>
          <p:cNvSpPr/>
          <p:nvPr/>
        </p:nvSpPr>
        <p:spPr>
          <a:xfrm>
            <a:off x="5334000" y="3048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5" name="Plus 64"/>
          <p:cNvSpPr/>
          <p:nvPr/>
        </p:nvSpPr>
        <p:spPr>
          <a:xfrm>
            <a:off x="6477000" y="33528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6" name="Plus 65"/>
          <p:cNvSpPr/>
          <p:nvPr/>
        </p:nvSpPr>
        <p:spPr>
          <a:xfrm>
            <a:off x="6781800" y="2362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7" name="Plus 66"/>
          <p:cNvSpPr/>
          <p:nvPr/>
        </p:nvSpPr>
        <p:spPr>
          <a:xfrm>
            <a:off x="5715000" y="2438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8" name="Plus 67"/>
          <p:cNvSpPr/>
          <p:nvPr/>
        </p:nvSpPr>
        <p:spPr>
          <a:xfrm>
            <a:off x="6172200" y="1752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9" name="Plus 68"/>
          <p:cNvSpPr/>
          <p:nvPr/>
        </p:nvSpPr>
        <p:spPr>
          <a:xfrm>
            <a:off x="6629400" y="1905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0" name="Plus 69"/>
          <p:cNvSpPr/>
          <p:nvPr/>
        </p:nvSpPr>
        <p:spPr>
          <a:xfrm>
            <a:off x="2209800" y="3276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1" name="Plus 70"/>
          <p:cNvSpPr/>
          <p:nvPr/>
        </p:nvSpPr>
        <p:spPr>
          <a:xfrm>
            <a:off x="6781800" y="2895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2" name="Minus 71"/>
          <p:cNvSpPr/>
          <p:nvPr/>
        </p:nvSpPr>
        <p:spPr>
          <a:xfrm>
            <a:off x="62484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inus 72"/>
          <p:cNvSpPr/>
          <p:nvPr/>
        </p:nvSpPr>
        <p:spPr>
          <a:xfrm>
            <a:off x="31242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inus 73"/>
          <p:cNvSpPr/>
          <p:nvPr/>
        </p:nvSpPr>
        <p:spPr>
          <a:xfrm>
            <a:off x="32004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Plus 74"/>
          <p:cNvSpPr/>
          <p:nvPr/>
        </p:nvSpPr>
        <p:spPr>
          <a:xfrm>
            <a:off x="5867400" y="3124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6" name="Minus 75"/>
          <p:cNvSpPr/>
          <p:nvPr/>
        </p:nvSpPr>
        <p:spPr>
          <a:xfrm>
            <a:off x="1828800" y="36576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Plus 76"/>
          <p:cNvSpPr/>
          <p:nvPr/>
        </p:nvSpPr>
        <p:spPr>
          <a:xfrm>
            <a:off x="3810000" y="4419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8" name="Minus 77"/>
          <p:cNvSpPr/>
          <p:nvPr/>
        </p:nvSpPr>
        <p:spPr>
          <a:xfrm>
            <a:off x="8305800" y="3962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2209800" y="1143000"/>
            <a:ext cx="3886200" cy="457200"/>
          </a:xfrm>
          <a:prstGeom prst="rec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Calibri" pitchFamily="34" charset="0"/>
              </a:rPr>
              <a:t>Conditional Anomalies</a:t>
            </a:r>
          </a:p>
        </p:txBody>
      </p:sp>
      <p:cxnSp>
        <p:nvCxnSpPr>
          <p:cNvPr id="81" name="Straight Arrow Connector 80"/>
          <p:cNvCxnSpPr>
            <a:endCxn id="70" idx="3"/>
          </p:cNvCxnSpPr>
          <p:nvPr/>
        </p:nvCxnSpPr>
        <p:spPr bwMode="auto">
          <a:xfrm rot="5400000">
            <a:off x="1950899" y="2163901"/>
            <a:ext cx="1660802" cy="685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Straight Arrow Connector 82"/>
          <p:cNvCxnSpPr>
            <a:endCxn id="72" idx="3"/>
          </p:cNvCxnSpPr>
          <p:nvPr/>
        </p:nvCxnSpPr>
        <p:spPr bwMode="auto">
          <a:xfrm rot="16200000" flipH="1">
            <a:off x="5599684" y="1639315"/>
            <a:ext cx="896151" cy="817919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>
            <a:stCxn id="51" idx="1"/>
          </p:cNvCxnSpPr>
          <p:nvPr/>
        </p:nvCxnSpPr>
        <p:spPr bwMode="auto">
          <a:xfrm rot="10800000">
            <a:off x="4343400" y="4648200"/>
            <a:ext cx="228600" cy="1588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Straight Arrow Connector 86"/>
          <p:cNvCxnSpPr/>
          <p:nvPr/>
        </p:nvCxnSpPr>
        <p:spPr bwMode="auto">
          <a:xfrm flipV="1">
            <a:off x="7772400" y="4191000"/>
            <a:ext cx="457200" cy="228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457200" y="6109139"/>
            <a:ext cx="7848600" cy="381000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Current systems use expert-created rules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Nearest Neighbor</a:t>
            </a:r>
          </a:p>
          <a:p>
            <a:pPr lvl="1"/>
            <a:r>
              <a:rPr lang="en-US" dirty="0" smtClean="0"/>
              <a:t>Distance – anomalies are distant (NN)</a:t>
            </a:r>
          </a:p>
          <a:p>
            <a:pPr lvl="1"/>
            <a:r>
              <a:rPr lang="en-US" dirty="0" smtClean="0"/>
              <a:t>Density – anomalies in low density regions (LOF, COF, LOCI)</a:t>
            </a:r>
          </a:p>
          <a:p>
            <a:r>
              <a:rPr lang="en-US" dirty="0" smtClean="0"/>
              <a:t>Classification </a:t>
            </a:r>
          </a:p>
          <a:p>
            <a:pPr lvl="1"/>
            <a:r>
              <a:rPr lang="en-US" dirty="0" smtClean="0"/>
              <a:t>Model based (separate models for (</a:t>
            </a:r>
            <a:r>
              <a:rPr lang="en-US" dirty="0" err="1" smtClean="0"/>
              <a:t>ab</a:t>
            </a:r>
            <a:r>
              <a:rPr lang="en-US" dirty="0" smtClean="0"/>
              <a:t>)normal distributions)</a:t>
            </a:r>
          </a:p>
          <a:p>
            <a:pPr lvl="1"/>
            <a:r>
              <a:rPr lang="en-US" dirty="0" smtClean="0"/>
              <a:t>1-class (1-class SVM)</a:t>
            </a:r>
          </a:p>
          <a:p>
            <a:pPr lvl="1"/>
            <a:r>
              <a:rPr lang="en-US" dirty="0" smtClean="0"/>
              <a:t>Classify normal vs. abnormal (when labels available)</a:t>
            </a:r>
          </a:p>
          <a:p>
            <a:r>
              <a:rPr lang="en-US" dirty="0" smtClean="0"/>
              <a:t>Statistical</a:t>
            </a:r>
          </a:p>
          <a:p>
            <a:pPr lvl="1"/>
            <a:r>
              <a:rPr lang="en-US" dirty="0" smtClean="0"/>
              <a:t>&gt; 3std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 approaches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930162"/>
              </p:ext>
            </p:extLst>
          </p:nvPr>
        </p:nvGraphicFramePr>
        <p:xfrm>
          <a:off x="457200" y="990600"/>
          <a:ext cx="8305800" cy="5141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CAD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1500" y="7772400"/>
            <a:ext cx="8305800" cy="49371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Dataset adopted from [Papadimitriou and </a:t>
            </a:r>
            <a:r>
              <a:rPr lang="en-US" dirty="0" err="1" smtClean="0"/>
              <a:t>Faloutsos</a:t>
            </a:r>
            <a:r>
              <a:rPr lang="en-US" dirty="0" smtClean="0"/>
              <a:t>, 2003]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r="67145"/>
          <a:stretch>
            <a:fillRect/>
          </a:stretch>
        </p:blipFill>
        <p:spPr bwMode="auto">
          <a:xfrm>
            <a:off x="685800" y="1447800"/>
            <a:ext cx="3048000" cy="362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1602"/>
          <a:stretch>
            <a:fillRect/>
          </a:stretch>
        </p:blipFill>
        <p:spPr bwMode="auto">
          <a:xfrm>
            <a:off x="4724400" y="1447800"/>
            <a:ext cx="3562350" cy="362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038600" y="3048000"/>
            <a:ext cx="685800" cy="677108"/>
            <a:chOff x="3429000" y="4953000"/>
            <a:chExt cx="685800" cy="677108"/>
          </a:xfrm>
        </p:grpSpPr>
        <p:sp>
          <p:nvSpPr>
            <p:cNvPr id="7" name="Multiply 6"/>
            <p:cNvSpPr/>
            <p:nvPr/>
          </p:nvSpPr>
          <p:spPr bwMode="auto">
            <a:xfrm>
              <a:off x="3886200" y="5181600"/>
              <a:ext cx="152400" cy="152400"/>
            </a:xfrm>
            <a:prstGeom prst="mathMultiply">
              <a:avLst/>
            </a:prstGeom>
            <a:solidFill>
              <a:srgbClr val="0070C0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8" name="Plus 7"/>
            <p:cNvSpPr/>
            <p:nvPr/>
          </p:nvSpPr>
          <p:spPr bwMode="auto">
            <a:xfrm>
              <a:off x="3886200" y="5410200"/>
              <a:ext cx="152400" cy="152400"/>
            </a:xfrm>
            <a:prstGeom prst="mathPlus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29000" y="4953000"/>
              <a:ext cx="6858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labels:</a:t>
              </a:r>
            </a:p>
            <a:p>
              <a:r>
                <a:rPr lang="en-US" sz="1200" dirty="0" smtClean="0"/>
                <a:t>BLUE </a:t>
              </a:r>
            </a:p>
            <a:p>
              <a:r>
                <a:rPr lang="en-US" sz="1200" dirty="0" smtClean="0"/>
                <a:t>RED</a:t>
              </a:r>
              <a:endParaRPr lang="en-US" sz="1200" dirty="0"/>
            </a:p>
          </p:txBody>
        </p:sp>
      </p:grpSp>
      <p:sp>
        <p:nvSpPr>
          <p:cNvPr id="12" name="Folded Corner 11"/>
          <p:cNvSpPr/>
          <p:nvPr/>
        </p:nvSpPr>
        <p:spPr bwMode="auto">
          <a:xfrm>
            <a:off x="2819400" y="1066800"/>
            <a:ext cx="44196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ask: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detec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t anomalies in labels/decisions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78" y="1562653"/>
            <a:ext cx="8884444" cy="468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Class Outlier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2179611"/>
          </a:xfrm>
        </p:spPr>
        <p:txBody>
          <a:bodyPr/>
          <a:lstStyle/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Take a test case (</a:t>
            </a:r>
            <a:r>
              <a:rPr lang="en-US" b="1" dirty="0" err="1" smtClean="0"/>
              <a:t>x</a:t>
            </a:r>
            <a:r>
              <a:rPr lang="en-US" dirty="0" err="1" smtClean="0"/>
              <a:t>,y</a:t>
            </a:r>
            <a:r>
              <a:rPr lang="en-US" dirty="0" smtClean="0"/>
              <a:t>)</a:t>
            </a:r>
          </a:p>
          <a:p>
            <a:r>
              <a:rPr lang="en-US" dirty="0" smtClean="0"/>
              <a:t>Take any unconditional anomaly method </a:t>
            </a:r>
          </a:p>
          <a:p>
            <a:r>
              <a:rPr lang="en-US" dirty="0" smtClean="0"/>
              <a:t>Find out if </a:t>
            </a:r>
            <a:r>
              <a:rPr lang="en-US" b="1" dirty="0" smtClean="0"/>
              <a:t>x </a:t>
            </a:r>
            <a:r>
              <a:rPr lang="en-US" dirty="0" smtClean="0"/>
              <a:t>anomalous </a:t>
            </a:r>
            <a:r>
              <a:rPr lang="en-US" dirty="0" err="1" smtClean="0"/>
              <a:t>wrt</a:t>
            </a:r>
            <a:r>
              <a:rPr lang="en-US" dirty="0" smtClean="0"/>
              <a:t> { x |  x has class y }</a:t>
            </a:r>
          </a:p>
          <a:p>
            <a:pPr>
              <a:buNone/>
            </a:pPr>
            <a:endParaRPr lang="en-US" b="1" dirty="0" smtClean="0"/>
          </a:p>
          <a:p>
            <a:pPr lvl="1"/>
            <a:endParaRPr lang="en-US" dirty="0" smtClean="0"/>
          </a:p>
        </p:txBody>
      </p:sp>
      <p:sp>
        <p:nvSpPr>
          <p:cNvPr id="4" name="Round Diagonal Corner Rectangle 3"/>
          <p:cNvSpPr/>
          <p:nvPr/>
        </p:nvSpPr>
        <p:spPr bwMode="auto">
          <a:xfrm>
            <a:off x="4419600" y="1219200"/>
            <a:ext cx="4572000" cy="609600"/>
          </a:xfrm>
          <a:prstGeom prst="round2DiagRect">
            <a:avLst>
              <a:gd name="adj1" fmla="val 16667"/>
              <a:gd name="adj2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ignores the other class(</a:t>
            </a:r>
            <a:r>
              <a:rPr lang="en-US" sz="2800" dirty="0" err="1" smtClean="0">
                <a:latin typeface="Calibri" pitchFamily="34" charset="0"/>
              </a:rPr>
              <a:t>es</a:t>
            </a:r>
            <a:r>
              <a:rPr lang="en-US" sz="2800" dirty="0" smtClean="0">
                <a:latin typeface="Calibri" pitchFamily="34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1925281" y="38468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inus 6"/>
          <p:cNvSpPr/>
          <p:nvPr/>
        </p:nvSpPr>
        <p:spPr>
          <a:xfrm>
            <a:off x="1468081" y="4380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inus 7"/>
          <p:cNvSpPr/>
          <p:nvPr/>
        </p:nvSpPr>
        <p:spPr>
          <a:xfrm>
            <a:off x="3677881" y="37706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inus 8"/>
          <p:cNvSpPr/>
          <p:nvPr/>
        </p:nvSpPr>
        <p:spPr>
          <a:xfrm>
            <a:off x="1849081" y="42278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2153881" y="52946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2458681" y="4761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601681" y="41516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2687281" y="5142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Minus 13"/>
          <p:cNvSpPr/>
          <p:nvPr/>
        </p:nvSpPr>
        <p:spPr>
          <a:xfrm>
            <a:off x="2534881" y="4304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Minus 14"/>
          <p:cNvSpPr/>
          <p:nvPr/>
        </p:nvSpPr>
        <p:spPr>
          <a:xfrm>
            <a:off x="3373081" y="5066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Minus 15"/>
          <p:cNvSpPr/>
          <p:nvPr/>
        </p:nvSpPr>
        <p:spPr>
          <a:xfrm>
            <a:off x="3220681" y="4761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468081" y="4761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lus 17"/>
          <p:cNvSpPr/>
          <p:nvPr/>
        </p:nvSpPr>
        <p:spPr>
          <a:xfrm>
            <a:off x="5125681" y="35420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9" name="Plus 18"/>
          <p:cNvSpPr/>
          <p:nvPr/>
        </p:nvSpPr>
        <p:spPr>
          <a:xfrm>
            <a:off x="4820881" y="4075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0" name="Plus 19"/>
          <p:cNvSpPr/>
          <p:nvPr/>
        </p:nvSpPr>
        <p:spPr>
          <a:xfrm>
            <a:off x="5963881" y="43802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1" name="Plus 20"/>
          <p:cNvSpPr/>
          <p:nvPr/>
        </p:nvSpPr>
        <p:spPr>
          <a:xfrm>
            <a:off x="5049481" y="46088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2" name="Plus 21"/>
          <p:cNvSpPr/>
          <p:nvPr/>
        </p:nvSpPr>
        <p:spPr>
          <a:xfrm>
            <a:off x="6192481" y="49136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3" name="Plus 22"/>
          <p:cNvSpPr/>
          <p:nvPr/>
        </p:nvSpPr>
        <p:spPr>
          <a:xfrm>
            <a:off x="6497281" y="39230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4" name="Plus 23"/>
          <p:cNvSpPr/>
          <p:nvPr/>
        </p:nvSpPr>
        <p:spPr>
          <a:xfrm>
            <a:off x="5430481" y="39992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5" name="Plus 24"/>
          <p:cNvSpPr/>
          <p:nvPr/>
        </p:nvSpPr>
        <p:spPr>
          <a:xfrm>
            <a:off x="5887681" y="3313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6" name="Plus 25"/>
          <p:cNvSpPr/>
          <p:nvPr/>
        </p:nvSpPr>
        <p:spPr>
          <a:xfrm>
            <a:off x="6344881" y="34658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7" name="Plus 26"/>
          <p:cNvSpPr/>
          <p:nvPr/>
        </p:nvSpPr>
        <p:spPr>
          <a:xfrm>
            <a:off x="1925281" y="4837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" name="Plus 27"/>
          <p:cNvSpPr/>
          <p:nvPr/>
        </p:nvSpPr>
        <p:spPr>
          <a:xfrm>
            <a:off x="6497281" y="4456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9" name="Minus 28"/>
          <p:cNvSpPr/>
          <p:nvPr/>
        </p:nvSpPr>
        <p:spPr>
          <a:xfrm>
            <a:off x="5963881" y="3923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Minus 29"/>
          <p:cNvSpPr/>
          <p:nvPr/>
        </p:nvSpPr>
        <p:spPr>
          <a:xfrm>
            <a:off x="2839681" y="3923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Minus 30"/>
          <p:cNvSpPr/>
          <p:nvPr/>
        </p:nvSpPr>
        <p:spPr>
          <a:xfrm>
            <a:off x="2915881" y="4380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Plus 31"/>
          <p:cNvSpPr/>
          <p:nvPr/>
        </p:nvSpPr>
        <p:spPr>
          <a:xfrm>
            <a:off x="5582881" y="46850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3" name="Minus 32"/>
          <p:cNvSpPr/>
          <p:nvPr/>
        </p:nvSpPr>
        <p:spPr>
          <a:xfrm>
            <a:off x="1544281" y="52184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Plus 33"/>
          <p:cNvSpPr/>
          <p:nvPr/>
        </p:nvSpPr>
        <p:spPr>
          <a:xfrm>
            <a:off x="3525481" y="5980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5" name="Minus 34"/>
          <p:cNvSpPr/>
          <p:nvPr/>
        </p:nvSpPr>
        <p:spPr>
          <a:xfrm>
            <a:off x="8021281" y="5523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1"/>
          <p:cNvPicPr>
            <a:picLocks noChangeAspect="1" noChangeArrowheads="1"/>
          </p:cNvPicPr>
          <p:nvPr/>
        </p:nvPicPr>
        <p:blipFill>
          <a:blip r:embed="rId3" cstate="print"/>
          <a:srcRect l="59459"/>
          <a:stretch>
            <a:fillRect/>
          </a:stretch>
        </p:blipFill>
        <p:spPr bwMode="auto">
          <a:xfrm>
            <a:off x="838200" y="1066800"/>
            <a:ext cx="1143000" cy="49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Discriminative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is small → conditional anomaly</a:t>
            </a:r>
          </a:p>
          <a:p>
            <a:r>
              <a:rPr lang="en-US" dirty="0" smtClean="0"/>
              <a:t>Learn Model/Build Projections</a:t>
            </a:r>
          </a:p>
          <a:p>
            <a:r>
              <a:rPr lang="en-US" dirty="0" smtClean="0"/>
              <a:t>Bayes Network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bigger the alert score→ more anomalous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Support Vector Machines projections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5791200" y="2057400"/>
            <a:ext cx="2891749" cy="1709515"/>
            <a:chOff x="5638802" y="838200"/>
            <a:chExt cx="3364680" cy="2230347"/>
          </a:xfrm>
        </p:grpSpPr>
        <p:sp>
          <p:nvSpPr>
            <p:cNvPr id="6" name="TextBox 5"/>
            <p:cNvSpPr txBox="1"/>
            <p:nvPr/>
          </p:nvSpPr>
          <p:spPr>
            <a:xfrm>
              <a:off x="6858002" y="838200"/>
              <a:ext cx="28014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38802" y="1600198"/>
              <a:ext cx="315586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19803" y="2057399"/>
              <a:ext cx="309992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10603" y="1676401"/>
              <a:ext cx="39287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19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05802" y="2209801"/>
              <a:ext cx="39205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18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00801" y="2438400"/>
              <a:ext cx="324913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34200" y="2667001"/>
              <a:ext cx="643856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5…16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48601" y="2667001"/>
              <a:ext cx="377808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17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Curved Connector 13"/>
            <p:cNvCxnSpPr>
              <a:stCxn id="6" idx="2"/>
              <a:endCxn id="7" idx="0"/>
            </p:cNvCxnSpPr>
            <p:nvPr/>
          </p:nvCxnSpPr>
          <p:spPr>
            <a:xfrm rot="5400000">
              <a:off x="6217110" y="819231"/>
              <a:ext cx="360452" cy="1201481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5" name="Curved Connector 14"/>
            <p:cNvCxnSpPr>
              <a:stCxn id="6" idx="2"/>
              <a:endCxn id="8" idx="0"/>
            </p:cNvCxnSpPr>
            <p:nvPr/>
          </p:nvCxnSpPr>
          <p:spPr>
            <a:xfrm rot="5400000">
              <a:off x="6177611" y="1236934"/>
              <a:ext cx="817653" cy="823278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6" name="Curved Connector 15"/>
            <p:cNvCxnSpPr>
              <a:stCxn id="6" idx="2"/>
              <a:endCxn id="11" idx="0"/>
            </p:cNvCxnSpPr>
            <p:nvPr/>
          </p:nvCxnSpPr>
          <p:spPr>
            <a:xfrm rot="5400000">
              <a:off x="6181341" y="1621664"/>
              <a:ext cx="1198653" cy="434818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7" name="Curved Connector 16"/>
            <p:cNvCxnSpPr>
              <a:stCxn id="6" idx="2"/>
              <a:endCxn id="12" idx="0"/>
            </p:cNvCxnSpPr>
            <p:nvPr/>
          </p:nvCxnSpPr>
          <p:spPr>
            <a:xfrm rot="16200000" flipH="1">
              <a:off x="6413475" y="1824346"/>
              <a:ext cx="1427254" cy="258053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8" name="Curved Connector 17"/>
            <p:cNvCxnSpPr>
              <a:stCxn id="6" idx="2"/>
              <a:endCxn id="9" idx="0"/>
            </p:cNvCxnSpPr>
            <p:nvPr/>
          </p:nvCxnSpPr>
          <p:spPr>
            <a:xfrm rot="16200000" flipH="1">
              <a:off x="7684231" y="553589"/>
              <a:ext cx="436655" cy="1808967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9" name="Curved Connector 18"/>
            <p:cNvCxnSpPr>
              <a:stCxn id="6" idx="2"/>
              <a:endCxn id="10" idx="0"/>
            </p:cNvCxnSpPr>
            <p:nvPr/>
          </p:nvCxnSpPr>
          <p:spPr>
            <a:xfrm rot="16200000" flipH="1">
              <a:off x="7264926" y="972895"/>
              <a:ext cx="970055" cy="1503756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20" name="Curved Connector 19"/>
            <p:cNvCxnSpPr>
              <a:stCxn id="6" idx="2"/>
              <a:endCxn id="13" idx="0"/>
            </p:cNvCxnSpPr>
            <p:nvPr/>
          </p:nvCxnSpPr>
          <p:spPr>
            <a:xfrm rot="16200000" flipH="1">
              <a:off x="6804163" y="1433658"/>
              <a:ext cx="1427254" cy="1039430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</p:grpSp>
      <p:grpSp>
        <p:nvGrpSpPr>
          <p:cNvPr id="5" name="Group 21"/>
          <p:cNvGrpSpPr/>
          <p:nvPr/>
        </p:nvGrpSpPr>
        <p:grpSpPr>
          <a:xfrm>
            <a:off x="5486400" y="5029200"/>
            <a:ext cx="2819399" cy="1328738"/>
            <a:chOff x="2057400" y="2819400"/>
            <a:chExt cx="6656914" cy="2971800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3798358" y="3422038"/>
              <a:ext cx="459501" cy="540361"/>
            </a:xfrm>
            <a:prstGeom prst="line">
              <a:avLst/>
            </a:prstGeom>
            <a:ln>
              <a:solidFill>
                <a:srgbClr val="0000FF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57400" y="3581400"/>
              <a:ext cx="3276600" cy="21336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14600" y="3200400"/>
              <a:ext cx="3276600" cy="2133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971800" y="2819400"/>
              <a:ext cx="3276600" cy="21336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Plus 26"/>
            <p:cNvSpPr/>
            <p:nvPr/>
          </p:nvSpPr>
          <p:spPr>
            <a:xfrm>
              <a:off x="2133600" y="4419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Plus 27"/>
            <p:cNvSpPr/>
            <p:nvPr/>
          </p:nvSpPr>
          <p:spPr>
            <a:xfrm>
              <a:off x="3143250" y="43434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Plus 28"/>
            <p:cNvSpPr/>
            <p:nvPr/>
          </p:nvSpPr>
          <p:spPr>
            <a:xfrm>
              <a:off x="3505200" y="5181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Plus 29"/>
            <p:cNvSpPr/>
            <p:nvPr/>
          </p:nvSpPr>
          <p:spPr>
            <a:xfrm>
              <a:off x="4114799" y="3200400"/>
              <a:ext cx="304801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Plus 30"/>
            <p:cNvSpPr/>
            <p:nvPr/>
          </p:nvSpPr>
          <p:spPr>
            <a:xfrm>
              <a:off x="2057400" y="3657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Plus 31"/>
            <p:cNvSpPr/>
            <p:nvPr/>
          </p:nvSpPr>
          <p:spPr>
            <a:xfrm>
              <a:off x="4953000" y="54102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Multiply 32"/>
            <p:cNvSpPr/>
            <p:nvPr/>
          </p:nvSpPr>
          <p:spPr>
            <a:xfrm>
              <a:off x="3505200" y="3048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Multiply 33"/>
            <p:cNvSpPr/>
            <p:nvPr/>
          </p:nvSpPr>
          <p:spPr>
            <a:xfrm>
              <a:off x="4419600" y="28956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Multiply 34"/>
            <p:cNvSpPr/>
            <p:nvPr/>
          </p:nvSpPr>
          <p:spPr>
            <a:xfrm>
              <a:off x="4648200" y="3429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Multiply 35"/>
            <p:cNvSpPr/>
            <p:nvPr/>
          </p:nvSpPr>
          <p:spPr>
            <a:xfrm>
              <a:off x="5638800" y="3429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5715000" y="44958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Multiply 37"/>
            <p:cNvSpPr/>
            <p:nvPr/>
          </p:nvSpPr>
          <p:spPr>
            <a:xfrm>
              <a:off x="5029200" y="38862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Multiply 38"/>
            <p:cNvSpPr/>
            <p:nvPr/>
          </p:nvSpPr>
          <p:spPr>
            <a:xfrm>
              <a:off x="5181600" y="32004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rot="5400000" flipH="1" flipV="1">
              <a:off x="5715000" y="4953000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5400000" flipH="1" flipV="1">
              <a:off x="5410200" y="5486400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Line Callout 2 41"/>
            <p:cNvSpPr/>
            <p:nvPr/>
          </p:nvSpPr>
          <p:spPr>
            <a:xfrm>
              <a:off x="7010400" y="5334000"/>
              <a:ext cx="1524000" cy="381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60000"/>
                <a:gd name="adj6" fmla="val -68542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margin</a:t>
              </a:r>
              <a:endParaRPr lang="en-US" sz="1000" dirty="0"/>
            </a:p>
          </p:txBody>
        </p:sp>
        <p:sp>
          <p:nvSpPr>
            <p:cNvPr id="43" name="Line Callout 2 42"/>
            <p:cNvSpPr/>
            <p:nvPr/>
          </p:nvSpPr>
          <p:spPr>
            <a:xfrm>
              <a:off x="6915150" y="3671529"/>
              <a:ext cx="1799164" cy="44327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27859"/>
                <a:gd name="adj6" fmla="val -117253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boundary</a:t>
              </a:r>
              <a:endParaRPr lang="en-US" sz="1000" dirty="0"/>
            </a:p>
          </p:txBody>
        </p:sp>
        <p:sp>
          <p:nvSpPr>
            <p:cNvPr id="46" name="Line Callout 2 45"/>
            <p:cNvSpPr/>
            <p:nvPr/>
          </p:nvSpPr>
          <p:spPr>
            <a:xfrm>
              <a:off x="6248400" y="2833329"/>
              <a:ext cx="1799164" cy="44327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02785"/>
                <a:gd name="adj6" fmla="val -125079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score</a:t>
              </a:r>
              <a:endParaRPr lang="en-US" sz="1000" dirty="0"/>
            </a:p>
          </p:txBody>
        </p:sp>
      </p:grp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667000"/>
            <a:ext cx="3886200" cy="54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105400"/>
            <a:ext cx="4338637" cy="79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Discriminative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2179611"/>
          </a:xfrm>
        </p:spPr>
        <p:txBody>
          <a:bodyPr/>
          <a:lstStyle/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Problem: (unconditional) anomalies</a:t>
            </a:r>
          </a:p>
          <a:p>
            <a:r>
              <a:rPr lang="en-US" dirty="0" smtClean="0"/>
              <a:t>Can become overly confident in the low density areas</a:t>
            </a:r>
          </a:p>
          <a:p>
            <a:pPr>
              <a:buNone/>
            </a:pPr>
            <a:endParaRPr lang="en-US" b="1" dirty="0" smtClean="0"/>
          </a:p>
          <a:p>
            <a:pPr lvl="1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1925281" y="38468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Minus 6"/>
          <p:cNvSpPr/>
          <p:nvPr/>
        </p:nvSpPr>
        <p:spPr>
          <a:xfrm>
            <a:off x="1468081" y="4380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Minus 7"/>
          <p:cNvSpPr/>
          <p:nvPr/>
        </p:nvSpPr>
        <p:spPr>
          <a:xfrm>
            <a:off x="3677881" y="37706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Minus 8"/>
          <p:cNvSpPr/>
          <p:nvPr/>
        </p:nvSpPr>
        <p:spPr>
          <a:xfrm>
            <a:off x="1849081" y="42278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2153881" y="52946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Minus 10"/>
          <p:cNvSpPr/>
          <p:nvPr/>
        </p:nvSpPr>
        <p:spPr>
          <a:xfrm>
            <a:off x="2458681" y="4761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3601681" y="41516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2687281" y="5142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Minus 13"/>
          <p:cNvSpPr/>
          <p:nvPr/>
        </p:nvSpPr>
        <p:spPr>
          <a:xfrm>
            <a:off x="2534881" y="4304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Minus 14"/>
          <p:cNvSpPr/>
          <p:nvPr/>
        </p:nvSpPr>
        <p:spPr>
          <a:xfrm>
            <a:off x="3373081" y="5066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Minus 15"/>
          <p:cNvSpPr/>
          <p:nvPr/>
        </p:nvSpPr>
        <p:spPr>
          <a:xfrm>
            <a:off x="3220681" y="4761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Minus 16"/>
          <p:cNvSpPr/>
          <p:nvPr/>
        </p:nvSpPr>
        <p:spPr>
          <a:xfrm>
            <a:off x="1468081" y="4761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Plus 17"/>
          <p:cNvSpPr/>
          <p:nvPr/>
        </p:nvSpPr>
        <p:spPr>
          <a:xfrm>
            <a:off x="5125681" y="35420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9" name="Plus 18"/>
          <p:cNvSpPr/>
          <p:nvPr/>
        </p:nvSpPr>
        <p:spPr>
          <a:xfrm>
            <a:off x="4820881" y="4075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0" name="Plus 19"/>
          <p:cNvSpPr/>
          <p:nvPr/>
        </p:nvSpPr>
        <p:spPr>
          <a:xfrm>
            <a:off x="5963881" y="43802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1" name="Plus 20"/>
          <p:cNvSpPr/>
          <p:nvPr/>
        </p:nvSpPr>
        <p:spPr>
          <a:xfrm>
            <a:off x="5049481" y="46088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2" name="Plus 21"/>
          <p:cNvSpPr/>
          <p:nvPr/>
        </p:nvSpPr>
        <p:spPr>
          <a:xfrm>
            <a:off x="6192481" y="49136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3" name="Plus 22"/>
          <p:cNvSpPr/>
          <p:nvPr/>
        </p:nvSpPr>
        <p:spPr>
          <a:xfrm>
            <a:off x="6497281" y="39230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4" name="Plus 23"/>
          <p:cNvSpPr/>
          <p:nvPr/>
        </p:nvSpPr>
        <p:spPr>
          <a:xfrm>
            <a:off x="5430481" y="39992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5" name="Plus 24"/>
          <p:cNvSpPr/>
          <p:nvPr/>
        </p:nvSpPr>
        <p:spPr>
          <a:xfrm>
            <a:off x="5887681" y="3313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6" name="Plus 25"/>
          <p:cNvSpPr/>
          <p:nvPr/>
        </p:nvSpPr>
        <p:spPr>
          <a:xfrm>
            <a:off x="6344881" y="34658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7" name="Plus 26"/>
          <p:cNvSpPr/>
          <p:nvPr/>
        </p:nvSpPr>
        <p:spPr>
          <a:xfrm>
            <a:off x="1925281" y="4837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8" name="Plus 27"/>
          <p:cNvSpPr/>
          <p:nvPr/>
        </p:nvSpPr>
        <p:spPr>
          <a:xfrm>
            <a:off x="6497281" y="4456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9" name="Minus 28"/>
          <p:cNvSpPr/>
          <p:nvPr/>
        </p:nvSpPr>
        <p:spPr>
          <a:xfrm>
            <a:off x="5963881" y="3923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Minus 29"/>
          <p:cNvSpPr/>
          <p:nvPr/>
        </p:nvSpPr>
        <p:spPr>
          <a:xfrm>
            <a:off x="2839681" y="39230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Minus 30"/>
          <p:cNvSpPr/>
          <p:nvPr/>
        </p:nvSpPr>
        <p:spPr>
          <a:xfrm>
            <a:off x="2915881" y="4380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Plus 31"/>
          <p:cNvSpPr/>
          <p:nvPr/>
        </p:nvSpPr>
        <p:spPr>
          <a:xfrm>
            <a:off x="5582881" y="46850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3" name="Minus 32"/>
          <p:cNvSpPr/>
          <p:nvPr/>
        </p:nvSpPr>
        <p:spPr>
          <a:xfrm>
            <a:off x="1544281" y="52184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Plus 33"/>
          <p:cNvSpPr/>
          <p:nvPr/>
        </p:nvSpPr>
        <p:spPr>
          <a:xfrm>
            <a:off x="3525481" y="5980445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5" name="Minus 34"/>
          <p:cNvSpPr/>
          <p:nvPr/>
        </p:nvSpPr>
        <p:spPr>
          <a:xfrm>
            <a:off x="8021281" y="5523245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Down Arrow 35"/>
          <p:cNvSpPr/>
          <p:nvPr/>
        </p:nvSpPr>
        <p:spPr>
          <a:xfrm rot="5400000">
            <a:off x="8659375" y="5493058"/>
            <a:ext cx="304804" cy="457202"/>
          </a:xfrm>
          <a:prstGeom prst="downArrow">
            <a:avLst>
              <a:gd name="adj1" fmla="val 41666"/>
              <a:gd name="adj2" fmla="val 72917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297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3177" y="1066800"/>
            <a:ext cx="6629400" cy="297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Regularized HS for CAD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305800" cy="2438400"/>
          </a:xfrm>
        </p:spPr>
        <p:txBody>
          <a:bodyPr/>
          <a:lstStyle/>
          <a:p>
            <a:r>
              <a:rPr lang="en-US" dirty="0" smtClean="0"/>
              <a:t> when       is rewritten as </a:t>
            </a:r>
          </a:p>
          <a:p>
            <a:r>
              <a:rPr lang="en-US" dirty="0" smtClean="0"/>
              <a:t>       can be interpreted as a confidence</a:t>
            </a:r>
          </a:p>
          <a:p>
            <a:r>
              <a:rPr lang="en-US" dirty="0" smtClean="0"/>
              <a:t>      &gt;&gt; 0.5 and 	</a:t>
            </a:r>
          </a:p>
          <a:p>
            <a:r>
              <a:rPr lang="en-US" dirty="0"/>
              <a:t>r</a:t>
            </a:r>
            <a:r>
              <a:rPr lang="en-US" dirty="0" smtClean="0"/>
              <a:t>egularization (with sink) diminishes the effect of outliers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124200" y="3581400"/>
            <a:ext cx="152400" cy="228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315200" y="3276600"/>
            <a:ext cx="685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114800"/>
            <a:ext cx="1905000" cy="52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038600"/>
            <a:ext cx="45931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4724400"/>
            <a:ext cx="4811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5181600"/>
            <a:ext cx="4811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5181600"/>
            <a:ext cx="952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4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5181600"/>
            <a:ext cx="1270369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 bwMode="auto">
          <a:xfrm rot="5400000" flipH="1" flipV="1">
            <a:off x="4419600" y="5334000"/>
            <a:ext cx="304800" cy="152400"/>
          </a:xfrm>
          <a:prstGeom prst="lin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5334000" y="5181600"/>
            <a:ext cx="32766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Conditional Anomaly!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038600" y="3583729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</a:t>
            </a:r>
            <a:endParaRPr lang="en-US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257800" y="358372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x</a:t>
            </a:r>
            <a:endParaRPr lang="en-US" sz="2400" b="1" dirty="0"/>
          </a:p>
        </p:txBody>
      </p:sp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3548749" y="3545629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3472549" y="3317029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-0.9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572000" y="3545629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TextBox 40"/>
          <p:cNvSpPr txBox="1"/>
          <p:nvPr/>
        </p:nvSpPr>
        <p:spPr>
          <a:xfrm>
            <a:off x="4495800" y="3317029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0.9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682590" y="3532718"/>
            <a:ext cx="457200" cy="457200"/>
          </a:xfrm>
          <a:prstGeom prst="ellipse">
            <a:avLst/>
          </a:prstGeom>
          <a:noFill/>
          <a:ln w="28575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5606390" y="3304118"/>
            <a:ext cx="609600" cy="228600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-1.0</a:t>
            </a:r>
            <a:endParaRPr lang="en-US" sz="1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/>
      <p:bldP spid="33" grpId="0"/>
      <p:bldP spid="37" grpId="0" animBg="1"/>
      <p:bldP spid="41" grpId="0" animBg="1"/>
      <p:bldP spid="4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610600" cy="2590799"/>
          </a:xfrm>
        </p:spPr>
        <p:txBody>
          <a:bodyPr/>
          <a:lstStyle/>
          <a:p>
            <a:pPr marL="457200" lvl="0" indent="-457200" algn="just" eaLnBrk="0" hangingPunct="0">
              <a:spcBef>
                <a:spcPct val="0"/>
              </a:spcBef>
              <a:spcAft>
                <a:spcPts val="1200"/>
              </a:spcAft>
              <a:buClr>
                <a:srgbClr val="86003A"/>
              </a:buClr>
              <a:buSzTx/>
              <a:buFont typeface="Wingdings" charset="2"/>
              <a:buChar char="§"/>
            </a:pPr>
            <a:r>
              <a:rPr lang="en-US" sz="2400" kern="1200" dirty="0">
                <a:latin typeface="Neo Sans Intel"/>
                <a:cs typeface="Neo Sans Intel"/>
              </a:rPr>
              <a:t>evaluation of conditional anomaly methods </a:t>
            </a:r>
            <a:r>
              <a:rPr lang="en-US" sz="2400" kern="1200" dirty="0" smtClean="0">
                <a:latin typeface="Neo Sans Intel"/>
                <a:cs typeface="Neo Sans Intel"/>
              </a:rPr>
              <a:t>is challenging</a:t>
            </a:r>
            <a:endParaRPr lang="en-US" sz="2400" kern="1200" dirty="0">
              <a:latin typeface="Neo Sans Intel"/>
              <a:cs typeface="Neo Sans Intel"/>
            </a:endParaRPr>
          </a:p>
          <a:p>
            <a:pPr marL="457200" lvl="0" indent="-457200" algn="just" eaLnBrk="0" hangingPunct="0">
              <a:spcBef>
                <a:spcPct val="0"/>
              </a:spcBef>
              <a:spcAft>
                <a:spcPts val="1200"/>
              </a:spcAft>
              <a:buClr>
                <a:srgbClr val="86003A"/>
              </a:buClr>
              <a:buSzTx/>
              <a:buFont typeface="Wingdings" charset="2"/>
              <a:buChar char="§"/>
            </a:pPr>
            <a:r>
              <a:rPr lang="en-US" sz="2400" kern="1200" dirty="0">
                <a:latin typeface="Neo Sans Intel"/>
                <a:cs typeface="Neo Sans Intel"/>
              </a:rPr>
              <a:t>synthetic data with known distribution</a:t>
            </a:r>
          </a:p>
          <a:p>
            <a:pPr marL="457200" lvl="0" indent="-457200" algn="just" eaLnBrk="0" hangingPunct="0">
              <a:spcBef>
                <a:spcPct val="0"/>
              </a:spcBef>
              <a:spcAft>
                <a:spcPts val="1200"/>
              </a:spcAft>
              <a:buClr>
                <a:srgbClr val="86003A"/>
              </a:buClr>
              <a:buSzTx/>
              <a:buFont typeface="Wingdings" charset="2"/>
              <a:buChar char="§"/>
            </a:pPr>
            <a:r>
              <a:rPr lang="en-US" sz="2400" kern="1200" dirty="0">
                <a:latin typeface="Neo Sans Intel"/>
                <a:cs typeface="Neo Sans Intel"/>
              </a:rPr>
              <a:t>flip 3% of the labels</a:t>
            </a:r>
          </a:p>
          <a:p>
            <a:pPr marL="457200" lvl="0" indent="-457200" algn="just" eaLnBrk="0" hangingPunct="0">
              <a:spcBef>
                <a:spcPct val="0"/>
              </a:spcBef>
              <a:spcAft>
                <a:spcPts val="1200"/>
              </a:spcAft>
              <a:buClr>
                <a:srgbClr val="86003A"/>
              </a:buClr>
              <a:buSzTx/>
              <a:buFont typeface="Wingdings" charset="2"/>
              <a:buChar char="§"/>
            </a:pPr>
            <a:r>
              <a:rPr lang="en-US" sz="2400" kern="1200" dirty="0">
                <a:latin typeface="Neo Sans Intel"/>
                <a:cs typeface="Neo Sans Intel"/>
              </a:rPr>
              <a:t>compare how the anomaly score agrees with true score</a:t>
            </a:r>
            <a:endParaRPr lang="en-US" sz="2400" b="1" kern="1200" dirty="0">
              <a:latin typeface="Neo Sans Intel Medium"/>
              <a:cs typeface="Neo Sans Intel Medium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9" r="11587"/>
          <a:stretch/>
        </p:blipFill>
        <p:spPr bwMode="auto">
          <a:xfrm>
            <a:off x="2179163" y="2743200"/>
            <a:ext cx="4724400" cy="3905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258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Data: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2133600"/>
          </a:xfrm>
        </p:spPr>
        <p:txBody>
          <a:bodyPr/>
          <a:lstStyle/>
          <a:p>
            <a:r>
              <a:rPr lang="en-US" dirty="0" smtClean="0"/>
              <a:t>Evaluation metric: </a:t>
            </a:r>
          </a:p>
          <a:p>
            <a:pPr lvl="1"/>
            <a:r>
              <a:rPr lang="en-US" dirty="0" smtClean="0"/>
              <a:t>How the anomaly score agrees with the true score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77" y="3276600"/>
            <a:ext cx="730567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/>
          <p:cNvSpPr/>
          <p:nvPr/>
        </p:nvSpPr>
        <p:spPr bwMode="auto">
          <a:xfrm rot="16200000">
            <a:off x="7983260" y="4367156"/>
            <a:ext cx="1342912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BETTER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 rot="5400000">
            <a:off x="6819900" y="2769230"/>
            <a:ext cx="457200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9" r="11587"/>
          <a:stretch/>
        </p:blipFill>
        <p:spPr bwMode="auto">
          <a:xfrm>
            <a:off x="6434392" y="1895326"/>
            <a:ext cx="1228216" cy="101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228600" y="4876800"/>
            <a:ext cx="8083216" cy="304800"/>
          </a:xfrm>
          <a:prstGeom prst="rect">
            <a:avLst/>
          </a:prstGeom>
          <a:solidFill>
            <a:srgbClr val="92D050">
              <a:alpha val="22000"/>
            </a:srgb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081567"/>
            <a:ext cx="1049843" cy="80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8" y="2081567"/>
            <a:ext cx="923123" cy="80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ight Arrow 13"/>
          <p:cNvSpPr/>
          <p:nvPr/>
        </p:nvSpPr>
        <p:spPr bwMode="auto">
          <a:xfrm rot="5400000">
            <a:off x="3400720" y="2788856"/>
            <a:ext cx="457200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 rot="5400000">
            <a:off x="4957360" y="2773552"/>
            <a:ext cx="457200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2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2800" dirty="0">
                <a:cs typeface="Neo Sans Intel"/>
              </a:rPr>
              <a:t>Top 5 best scoring </a:t>
            </a:r>
            <a:r>
              <a:rPr lang="en-US" sz="2800" dirty="0" smtClean="0">
                <a:cs typeface="Neo Sans Intel"/>
              </a:rPr>
              <a:t>anomalies for </a:t>
            </a:r>
            <a:r>
              <a:rPr lang="en-US" sz="2800" dirty="0">
                <a:cs typeface="Neo Sans Intel"/>
              </a:rPr>
              <a:t>different methods on the synthetic </a:t>
            </a:r>
            <a:r>
              <a:rPr lang="en-US" sz="2800" dirty="0" smtClean="0">
                <a:cs typeface="Neo Sans Intel"/>
              </a:rPr>
              <a:t>dataset D3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7010400" cy="659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 bwMode="auto">
          <a:xfrm>
            <a:off x="356851" y="1752600"/>
            <a:ext cx="1267498" cy="609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Calibri" pitchFamily="34" charset="0"/>
              </a:rPr>
              <a:t>TRUE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509251" y="5105400"/>
            <a:ext cx="1267498" cy="609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latin typeface="Calibri" pitchFamily="34" charset="0"/>
              </a:rPr>
              <a:t>OUR METHOD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82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Medical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4486 </a:t>
            </a:r>
            <a:r>
              <a:rPr lang="en-US" dirty="0" smtClean="0"/>
              <a:t>patients from UPMC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Cardiac surgery </a:t>
            </a:r>
            <a:r>
              <a:rPr lang="en-US" dirty="0" smtClean="0"/>
              <a:t>(2002-2007)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45767 </a:t>
            </a:r>
            <a:r>
              <a:rPr lang="en-US" dirty="0" smtClean="0"/>
              <a:t>patient-day events/states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9K </a:t>
            </a:r>
            <a:r>
              <a:rPr lang="en-US" dirty="0" smtClean="0"/>
              <a:t>attributes  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222 </a:t>
            </a:r>
            <a:r>
              <a:rPr lang="en-US" dirty="0" smtClean="0"/>
              <a:t>states evaluated by </a:t>
            </a:r>
            <a:r>
              <a:rPr lang="en-US" dirty="0" smtClean="0">
                <a:solidFill>
                  <a:srgbClr val="FF0000"/>
                </a:solidFill>
              </a:rPr>
              <a:t>15 </a:t>
            </a:r>
            <a:r>
              <a:rPr lang="en-US" dirty="0" smtClean="0"/>
              <a:t>experts</a:t>
            </a:r>
          </a:p>
          <a:p>
            <a:pPr marL="400050" indent="-400050" eaLnBrk="0" hangingPunct="0"/>
            <a:endParaRPr lang="en-US" dirty="0" smtClean="0"/>
          </a:p>
          <a:p>
            <a:pPr marL="400050" indent="-400050" eaLnBrk="0" hangingPunct="0"/>
            <a:r>
              <a:rPr lang="en-US" dirty="0" smtClean="0"/>
              <a:t>Metric: How much the</a:t>
            </a:r>
            <a:br>
              <a:rPr lang="en-US" dirty="0" smtClean="0"/>
            </a:br>
            <a:r>
              <a:rPr lang="en-US" dirty="0" smtClean="0"/>
              <a:t>score agrees with the </a:t>
            </a:r>
            <a:br>
              <a:rPr lang="en-US" dirty="0" smtClean="0"/>
            </a:br>
            <a:r>
              <a:rPr lang="en-US" dirty="0" smtClean="0"/>
              <a:t>experts.</a:t>
            </a:r>
          </a:p>
          <a:p>
            <a:endParaRPr lang="en-US" dirty="0"/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0"/>
            <a:ext cx="3990975" cy="268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lbow Connector 5"/>
          <p:cNvCxnSpPr/>
          <p:nvPr/>
        </p:nvCxnSpPr>
        <p:spPr bwMode="auto">
          <a:xfrm>
            <a:off x="2971800" y="2819400"/>
            <a:ext cx="1981200" cy="1219200"/>
          </a:xfrm>
          <a:prstGeom prst="bentConnector3">
            <a:avLst>
              <a:gd name="adj1" fmla="val 49404"/>
            </a:avLst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4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PCP data set: Segmentation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295831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PCP Dataset: PLT Lab feature</a:t>
            </a:r>
            <a:endParaRPr lang="en-US" dirty="0"/>
          </a:p>
        </p:txBody>
      </p:sp>
      <p:pic>
        <p:nvPicPr>
          <p:cNvPr id="54274" name="Picture 2" descr="M:\th\img\pcp_featur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6629400" cy="3596640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1" y="4806409"/>
            <a:ext cx="3276599" cy="184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5029200"/>
            <a:ext cx="3505200" cy="151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Data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533399"/>
          </a:xfrm>
        </p:spPr>
        <p:txBody>
          <a:bodyPr/>
          <a:lstStyle/>
          <a:p>
            <a:r>
              <a:rPr lang="en-US" dirty="0" smtClean="0">
                <a:cs typeface="Neo Sans Intel"/>
              </a:rPr>
              <a:t>Outperforming SVM-based method over the range of settings for regularization parameters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344744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ight Arrow 8"/>
          <p:cNvSpPr/>
          <p:nvPr/>
        </p:nvSpPr>
        <p:spPr bwMode="auto">
          <a:xfrm rot="16200000">
            <a:off x="14344" y="5052956"/>
            <a:ext cx="1342912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BETTER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2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6400800"/>
          </a:xfrm>
        </p:spPr>
        <p:txBody>
          <a:bodyPr/>
          <a:lstStyle/>
          <a:p>
            <a:pPr>
              <a:lnSpc>
                <a:spcPts val="2900"/>
              </a:lnSpc>
              <a:spcBef>
                <a:spcPts val="300"/>
              </a:spcBef>
            </a:pPr>
            <a:r>
              <a:rPr lang="en-US" dirty="0"/>
              <a:t>Graph-based </a:t>
            </a:r>
            <a:r>
              <a:rPr lang="en-US" dirty="0" smtClean="0"/>
              <a:t>methods</a:t>
            </a:r>
          </a:p>
          <a:p>
            <a:pPr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Learning with minimal feedback </a:t>
            </a:r>
          </a:p>
          <a:p>
            <a:pPr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Semi-supervised learning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Online </a:t>
            </a:r>
            <a:r>
              <a:rPr lang="en-US" dirty="0"/>
              <a:t>Learning with </a:t>
            </a:r>
            <a:r>
              <a:rPr lang="en-US" dirty="0" smtClean="0"/>
              <a:t>Quantization</a:t>
            </a:r>
          </a:p>
          <a:p>
            <a:pPr lvl="2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Online Semi-Supervised Perception  [CVPR – OLCV 2010]</a:t>
            </a:r>
          </a:p>
          <a:p>
            <a:pPr lvl="2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Bounds </a:t>
            </a:r>
            <a:r>
              <a:rPr lang="en-US" dirty="0"/>
              <a:t>on quality of the </a:t>
            </a:r>
            <a:r>
              <a:rPr lang="en-US" dirty="0" smtClean="0"/>
              <a:t>solution  [UAI 2010]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Max-Margin </a:t>
            </a:r>
            <a:r>
              <a:rPr lang="en-US" dirty="0"/>
              <a:t>Graph </a:t>
            </a:r>
            <a:r>
              <a:rPr lang="en-US" dirty="0" smtClean="0"/>
              <a:t>Cuts  </a:t>
            </a:r>
            <a:r>
              <a:rPr lang="en-US" sz="2000" dirty="0" smtClean="0"/>
              <a:t>[AISTATS 2010] (in the document)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Parallel Semi-Supervised Learning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Joint Quantization and Label Propagation</a:t>
            </a:r>
            <a:r>
              <a:rPr lang="en-US" sz="2000" dirty="0" smtClean="0"/>
              <a:t> </a:t>
            </a:r>
            <a:r>
              <a:rPr lang="en-US" sz="2000" dirty="0"/>
              <a:t>(in the document</a:t>
            </a:r>
            <a:r>
              <a:rPr lang="en-US" sz="2000" dirty="0" smtClean="0"/>
              <a:t>)</a:t>
            </a:r>
          </a:p>
          <a:p>
            <a:pPr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Conditional Anomaly Detection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Discriminative Approach    </a:t>
            </a:r>
            <a:r>
              <a:rPr lang="en-US" sz="2000" dirty="0" smtClean="0"/>
              <a:t>[ICML - HEALTH 2008, AMIA 2010]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Soft harmonic Anomaly Detection</a:t>
            </a:r>
            <a:r>
              <a:rPr lang="en-US" sz="2000" dirty="0" smtClean="0"/>
              <a:t> [ICML - GLOBAL 2011]</a:t>
            </a:r>
          </a:p>
          <a:p>
            <a:pPr lvl="1"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Detecting Unusual Medical Decisions</a:t>
            </a:r>
          </a:p>
          <a:p>
            <a:pPr>
              <a:lnSpc>
                <a:spcPts val="2900"/>
              </a:lnSpc>
              <a:spcBef>
                <a:spcPts val="300"/>
              </a:spcBef>
            </a:pPr>
            <a:r>
              <a:rPr lang="en-US" dirty="0" smtClean="0"/>
              <a:t>Evaluation on challenging real-world problems</a:t>
            </a:r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00" y="2286000"/>
            <a:ext cx="299817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58400" y="3200400"/>
            <a:ext cx="2257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58400" y="3959003"/>
            <a:ext cx="2514600" cy="38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11" name="Cloud Callout 10"/>
          <p:cNvSpPr/>
          <p:nvPr/>
        </p:nvSpPr>
        <p:spPr bwMode="auto">
          <a:xfrm>
            <a:off x="7696200" y="5549348"/>
            <a:ext cx="1447800" cy="851452"/>
          </a:xfrm>
          <a:prstGeom prst="cloudCallout">
            <a:avLst>
              <a:gd name="adj1" fmla="val -30094"/>
              <a:gd name="adj2" fmla="val -92399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chemeClr val="tx1"/>
                </a:solidFill>
                <a:latin typeface="Calibri" pitchFamily="34" charset="0"/>
              </a:rPr>
              <a:t>Health Care Costs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/>
              <a:t>Dr. Reinhardt</a:t>
            </a:r>
            <a:r>
              <a:rPr lang="en-US" sz="14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4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400" dirty="0" smtClean="0">
                <a:solidFill>
                  <a:schemeClr val="tx1"/>
                </a:solidFill>
                <a:latin typeface="Calibri" pitchFamily="34" charset="0"/>
              </a:rPr>
              <a:t>NYT 12/19/2011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Future Work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Scalability</a:t>
            </a:r>
          </a:p>
          <a:p>
            <a:pPr lvl="1"/>
            <a:r>
              <a:rPr lang="en-US" sz="1800" dirty="0" smtClean="0"/>
              <a:t>Lifetime online learning </a:t>
            </a:r>
          </a:p>
          <a:p>
            <a:pPr lvl="1"/>
            <a:r>
              <a:rPr lang="en-US" sz="1800" dirty="0" smtClean="0"/>
              <a:t>“Information exchange” between the manifolds</a:t>
            </a:r>
          </a:p>
          <a:p>
            <a:r>
              <a:rPr lang="en-US" sz="2000" dirty="0" smtClean="0"/>
              <a:t>Concept Drift </a:t>
            </a:r>
          </a:p>
          <a:p>
            <a:pPr lvl="1"/>
            <a:r>
              <a:rPr lang="en-US" sz="1800" dirty="0" smtClean="0"/>
              <a:t>Incremental clustering with forgetting the history</a:t>
            </a:r>
          </a:p>
          <a:p>
            <a:pPr lvl="1"/>
            <a:r>
              <a:rPr lang="en-US" sz="1800" dirty="0" smtClean="0"/>
              <a:t>Recent data more important</a:t>
            </a:r>
          </a:p>
          <a:p>
            <a:r>
              <a:rPr lang="en-US" sz="2000" dirty="0" smtClean="0"/>
              <a:t>Structured Conditional Anomaly Detection</a:t>
            </a:r>
          </a:p>
          <a:p>
            <a:pPr lvl="1"/>
            <a:r>
              <a:rPr lang="en-US" sz="1800" dirty="0" smtClean="0"/>
              <a:t>drugs with the same effect do not tend to be given at the same time</a:t>
            </a:r>
          </a:p>
          <a:p>
            <a:pPr lvl="1"/>
            <a:r>
              <a:rPr lang="en-US" sz="1800" dirty="0" smtClean="0"/>
              <a:t>drugs with the opposite effect do not tend to be given at the same time</a:t>
            </a:r>
          </a:p>
          <a:p>
            <a:pPr lvl="1"/>
            <a:r>
              <a:rPr lang="en-US" sz="1800" dirty="0" smtClean="0"/>
              <a:t>drugs with negative interactions do not tend to be given at the same time</a:t>
            </a:r>
          </a:p>
          <a:p>
            <a:r>
              <a:rPr lang="en-US" sz="2000" dirty="0" smtClean="0"/>
              <a:t>Distance Metric Learning for Temporal Data</a:t>
            </a:r>
          </a:p>
          <a:p>
            <a:pPr lvl="1"/>
            <a:r>
              <a:rPr lang="en-US" sz="1800" dirty="0" smtClean="0"/>
              <a:t>Compare patient states at current time </a:t>
            </a:r>
          </a:p>
          <a:p>
            <a:pPr lvl="1"/>
            <a:r>
              <a:rPr lang="en-US" sz="1800" dirty="0" smtClean="0"/>
              <a:t>Different kinds, number and time of measurements</a:t>
            </a:r>
          </a:p>
          <a:p>
            <a:pPr lvl="1"/>
            <a:r>
              <a:rPr lang="en-US" sz="1800" dirty="0" smtClean="0"/>
              <a:t>Missing values</a:t>
            </a:r>
          </a:p>
          <a:p>
            <a:pPr lvl="1"/>
            <a:r>
              <a:rPr lang="en-US" sz="1800" dirty="0" smtClean="0"/>
              <a:t>Free text </a:t>
            </a:r>
          </a:p>
          <a:p>
            <a:pPr lvl="1"/>
            <a:endParaRPr lang="en-US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3657599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 smtClean="0"/>
              <a:t>Acknowledgements</a:t>
            </a:r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just">
              <a:buSzPct val="60000"/>
              <a:buNone/>
            </a:pPr>
            <a:r>
              <a:rPr lang="en-US" sz="2400" b="1" dirty="0" smtClean="0"/>
              <a:t>Milos </a:t>
            </a:r>
            <a:r>
              <a:rPr lang="en-US" sz="2400" b="1" dirty="0"/>
              <a:t>Hauskrecht</a:t>
            </a:r>
            <a:r>
              <a:rPr lang="en-US" sz="2400" dirty="0"/>
              <a:t> (PhD advisor), </a:t>
            </a:r>
            <a:r>
              <a:rPr lang="en-US" sz="2400" dirty="0" err="1"/>
              <a:t>Branislav</a:t>
            </a:r>
            <a:r>
              <a:rPr lang="en-US" sz="2400" dirty="0"/>
              <a:t> </a:t>
            </a:r>
            <a:r>
              <a:rPr lang="en-US" sz="2400" dirty="0" err="1"/>
              <a:t>Kveton</a:t>
            </a:r>
            <a:r>
              <a:rPr lang="en-US" sz="2400" dirty="0"/>
              <a:t> </a:t>
            </a:r>
            <a:r>
              <a:rPr lang="en-US" sz="1800" dirty="0"/>
              <a:t>(Technicolor Stanford</a:t>
            </a:r>
            <a:r>
              <a:rPr lang="en-US" sz="1800" dirty="0" smtClean="0"/>
              <a:t>)</a:t>
            </a:r>
            <a:r>
              <a:rPr lang="en-US" sz="2400" dirty="0" smtClean="0"/>
              <a:t>, Greg Cooper, </a:t>
            </a:r>
            <a:r>
              <a:rPr lang="en-US" sz="2400" dirty="0" err="1" smtClean="0"/>
              <a:t>Hamed</a:t>
            </a:r>
            <a:r>
              <a:rPr lang="en-US" sz="2400" dirty="0" smtClean="0"/>
              <a:t> </a:t>
            </a:r>
            <a:r>
              <a:rPr lang="en-US" sz="2400" dirty="0" err="1" smtClean="0"/>
              <a:t>Valizadegan</a:t>
            </a:r>
            <a:r>
              <a:rPr lang="en-US" sz="2400" dirty="0" smtClean="0"/>
              <a:t>, </a:t>
            </a:r>
            <a:r>
              <a:rPr lang="en-US" sz="2400" dirty="0"/>
              <a:t>Ling Huang </a:t>
            </a:r>
            <a:r>
              <a:rPr lang="en-US" sz="1800" dirty="0"/>
              <a:t>(Intel Labs Berkeley)</a:t>
            </a:r>
            <a:r>
              <a:rPr lang="en-US" sz="2400" dirty="0"/>
              <a:t>, </a:t>
            </a:r>
            <a:r>
              <a:rPr lang="en-US" sz="2400" dirty="0" err="1" smtClean="0"/>
              <a:t>Shyam</a:t>
            </a:r>
            <a:r>
              <a:rPr lang="en-US" sz="2400" dirty="0" smtClean="0"/>
              <a:t> </a:t>
            </a:r>
            <a:r>
              <a:rPr lang="en-US" sz="2400" dirty="0" err="1" smtClean="0"/>
              <a:t>Visweswaran</a:t>
            </a:r>
            <a:r>
              <a:rPr lang="en-US" sz="2400" dirty="0" smtClean="0"/>
              <a:t>, Daniel </a:t>
            </a:r>
            <a:r>
              <a:rPr lang="en-US" sz="2400" dirty="0"/>
              <a:t>Ting </a:t>
            </a:r>
            <a:r>
              <a:rPr lang="en-US" sz="1800" dirty="0"/>
              <a:t>(UC Berkeley)</a:t>
            </a:r>
            <a:r>
              <a:rPr lang="en-US" sz="2400" dirty="0"/>
              <a:t>, Lily </a:t>
            </a:r>
            <a:r>
              <a:rPr lang="en-US" sz="2400" dirty="0" err="1"/>
              <a:t>Mummert</a:t>
            </a:r>
            <a:r>
              <a:rPr lang="en-US" sz="2400" dirty="0"/>
              <a:t> </a:t>
            </a:r>
            <a:r>
              <a:rPr lang="en-US" sz="1800" dirty="0"/>
              <a:t>(Google)</a:t>
            </a:r>
            <a:r>
              <a:rPr lang="en-US" sz="2400" dirty="0"/>
              <a:t>,  </a:t>
            </a:r>
            <a:r>
              <a:rPr lang="en-US" sz="2400" dirty="0" err="1"/>
              <a:t>Matthai</a:t>
            </a:r>
            <a:r>
              <a:rPr lang="en-US" sz="2400" dirty="0"/>
              <a:t> </a:t>
            </a:r>
            <a:r>
              <a:rPr lang="en-US" sz="2400" dirty="0" err="1"/>
              <a:t>Philipose</a:t>
            </a:r>
            <a:r>
              <a:rPr lang="en-US" sz="2400" dirty="0"/>
              <a:t> </a:t>
            </a:r>
            <a:r>
              <a:rPr lang="en-US" sz="1800" dirty="0"/>
              <a:t>(Intel Labs Seattle)</a:t>
            </a:r>
            <a:r>
              <a:rPr lang="en-US" sz="2400" dirty="0"/>
              <a:t>, Ali </a:t>
            </a:r>
            <a:r>
              <a:rPr lang="en-US" sz="2400" dirty="0" err="1"/>
              <a:t>Rahimi</a:t>
            </a:r>
            <a:r>
              <a:rPr lang="en-US" sz="2400" dirty="0"/>
              <a:t> </a:t>
            </a:r>
            <a:r>
              <a:rPr lang="en-US" sz="1800" dirty="0"/>
              <a:t>(Intel Labs </a:t>
            </a:r>
            <a:r>
              <a:rPr lang="en-US" sz="1800" dirty="0" smtClean="0"/>
              <a:t>Berkeley</a:t>
            </a:r>
            <a:r>
              <a:rPr lang="en-US" sz="1800" dirty="0"/>
              <a:t>)</a:t>
            </a:r>
            <a:r>
              <a:rPr lang="en-US" sz="2400" dirty="0"/>
              <a:t>, </a:t>
            </a:r>
            <a:r>
              <a:rPr lang="en-US" sz="2400" dirty="0" err="1"/>
              <a:t>Saeed</a:t>
            </a:r>
            <a:r>
              <a:rPr lang="en-US" sz="2400" dirty="0"/>
              <a:t> </a:t>
            </a:r>
            <a:r>
              <a:rPr lang="en-US" sz="2400" dirty="0" err="1"/>
              <a:t>Amizadeh</a:t>
            </a:r>
            <a:r>
              <a:rPr lang="en-US" sz="2400" dirty="0"/>
              <a:t>, Tomas </a:t>
            </a:r>
            <a:r>
              <a:rPr lang="en-US" sz="2400" dirty="0" err="1" smtClean="0"/>
              <a:t>Singliar</a:t>
            </a:r>
            <a:r>
              <a:rPr lang="en-US" sz="2400" dirty="0" smtClean="0"/>
              <a:t> </a:t>
            </a:r>
            <a:r>
              <a:rPr lang="en-US" sz="1800" dirty="0" smtClean="0"/>
              <a:t>(Boeing Research)</a:t>
            </a:r>
            <a:r>
              <a:rPr lang="en-US" sz="2400" dirty="0" smtClean="0"/>
              <a:t>, </a:t>
            </a:r>
            <a:r>
              <a:rPr lang="en-US" sz="2400" dirty="0"/>
              <a:t>Amy </a:t>
            </a:r>
            <a:r>
              <a:rPr lang="en-US" sz="2400" dirty="0" err="1"/>
              <a:t>Seybert</a:t>
            </a:r>
            <a:r>
              <a:rPr lang="en-US" sz="2400" dirty="0"/>
              <a:t>, Gilles </a:t>
            </a:r>
            <a:r>
              <a:rPr lang="en-US" sz="2400" dirty="0" smtClean="0"/>
              <a:t>Clermont, Rich </a:t>
            </a:r>
            <a:r>
              <a:rPr lang="en-US" sz="2400" dirty="0"/>
              <a:t>Pelikan, </a:t>
            </a:r>
            <a:r>
              <a:rPr lang="en-US" sz="2400" dirty="0" err="1" smtClean="0"/>
              <a:t>Iyad</a:t>
            </a:r>
            <a:r>
              <a:rPr lang="en-US" sz="2400" dirty="0" smtClean="0"/>
              <a:t> </a:t>
            </a:r>
            <a:r>
              <a:rPr lang="en-US" sz="2400" dirty="0" err="1" smtClean="0"/>
              <a:t>Batal</a:t>
            </a:r>
            <a:r>
              <a:rPr lang="en-US" sz="2400" dirty="0" smtClean="0"/>
              <a:t>, </a:t>
            </a:r>
            <a:r>
              <a:rPr lang="en-US" sz="2400" dirty="0" err="1" smtClean="0"/>
              <a:t>Shuguang</a:t>
            </a:r>
            <a:r>
              <a:rPr lang="en-US" sz="2400" dirty="0" smtClean="0"/>
              <a:t> </a:t>
            </a:r>
            <a:r>
              <a:rPr lang="en-US" sz="2400" dirty="0"/>
              <a:t>Wang, </a:t>
            </a:r>
            <a:r>
              <a:rPr lang="en-US" sz="2400" dirty="0" err="1"/>
              <a:t>Quang</a:t>
            </a:r>
            <a:r>
              <a:rPr lang="en-US" sz="2400" dirty="0"/>
              <a:t> Nguyen, Dave Krebs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000" dirty="0" smtClean="0"/>
              <a:t>NIH </a:t>
            </a:r>
            <a:r>
              <a:rPr lang="en-US" sz="1800" dirty="0" smtClean="0"/>
              <a:t>R21 LM009102–01A1</a:t>
            </a:r>
            <a:r>
              <a:rPr lang="en-US" sz="2000" dirty="0" smtClean="0"/>
              <a:t>, NIH </a:t>
            </a:r>
            <a:r>
              <a:rPr lang="en-US" sz="1800" dirty="0" smtClean="0"/>
              <a:t>1R01LM010019-01A1</a:t>
            </a:r>
            <a:r>
              <a:rPr lang="en-US" sz="2000" dirty="0" smtClean="0"/>
              <a:t>, Mellon Foundation</a:t>
            </a:r>
          </a:p>
          <a:p>
            <a:pPr marL="0" indent="0" algn="ctr">
              <a:buNone/>
            </a:pPr>
            <a:r>
              <a:rPr lang="en-US" sz="4000" dirty="0" smtClean="0"/>
              <a:t>Thank you!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9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"/>
</p:tagLst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FFFFFF"/>
      </a:accent1>
      <a:accent2>
        <a:srgbClr val="FFCF01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BB01"/>
      </a:accent6>
      <a:hlink>
        <a:srgbClr val="FF0000"/>
      </a:hlink>
      <a:folHlink>
        <a:srgbClr val="3333CC"/>
      </a:folHlink>
    </a:clrScheme>
    <a:fontScheme name="select-template-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select-template-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26810</TotalTime>
  <Words>4666</Words>
  <Application>Microsoft Office PowerPoint</Application>
  <PresentationFormat>On-screen Show (4:3)</PresentationFormat>
  <Paragraphs>817</Paragraphs>
  <Slides>44</Slides>
  <Notes>34</Notes>
  <HiddenSlides>0</HiddenSlides>
  <MMClips>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Theme1</vt:lpstr>
      <vt:lpstr>Custom Design</vt:lpstr>
      <vt:lpstr>Equation</vt:lpstr>
      <vt:lpstr>Adaptive Graph-Based Algorithms  for  Conditional Anomaly Detection   and  Semi-Supervised Learning </vt:lpstr>
      <vt:lpstr>My Research</vt:lpstr>
      <vt:lpstr>Outline</vt:lpstr>
      <vt:lpstr>Graph Based Learning</vt:lpstr>
      <vt:lpstr>Graph Based Learning</vt:lpstr>
      <vt:lpstr>Semi-Supervised Learning</vt:lpstr>
      <vt:lpstr>Semi-Supervised Learning on Graphs</vt:lpstr>
      <vt:lpstr>Harmonic Function Solution</vt:lpstr>
      <vt:lpstr>Harmonic Function Solution</vt:lpstr>
      <vt:lpstr>Online HFS</vt:lpstr>
      <vt:lpstr>Graph Quantization</vt:lpstr>
      <vt:lpstr>Graph Quantization</vt:lpstr>
      <vt:lpstr>Graph Quantization</vt:lpstr>
      <vt:lpstr>Online Quantized HFS</vt:lpstr>
      <vt:lpstr>Outliers</vt:lpstr>
      <vt:lpstr>Theoretical Analysis</vt:lpstr>
      <vt:lpstr>Theoretical Analysis</vt:lpstr>
      <vt:lpstr>Theoretical Analysis</vt:lpstr>
      <vt:lpstr>Theoretical Analysis</vt:lpstr>
      <vt:lpstr>Experiment 1</vt:lpstr>
      <vt:lpstr>Mutli-class Experiment </vt:lpstr>
      <vt:lpstr>Parallel Harmonic Solution</vt:lpstr>
      <vt:lpstr>Parallel SSL Experiment</vt:lpstr>
      <vt:lpstr>Parallel SSL Results</vt:lpstr>
      <vt:lpstr>Outline</vt:lpstr>
      <vt:lpstr>Conditional Anomaly</vt:lpstr>
      <vt:lpstr>Conditional Anomaly</vt:lpstr>
      <vt:lpstr>Traditional Anomaly Detection</vt:lpstr>
      <vt:lpstr>CAD approaches</vt:lpstr>
      <vt:lpstr>Challenges for CAD</vt:lpstr>
      <vt:lpstr>Class Outlier Approach</vt:lpstr>
      <vt:lpstr>Discriminative Approach</vt:lpstr>
      <vt:lpstr>Discriminative Approach</vt:lpstr>
      <vt:lpstr>Regularized HS for CAD</vt:lpstr>
      <vt:lpstr>Synthetic Data</vt:lpstr>
      <vt:lpstr>Synthetic Data: Results</vt:lpstr>
      <vt:lpstr>Top 5 best scoring anomalies for different methods on the synthetic dataset D3</vt:lpstr>
      <vt:lpstr>Medical Data</vt:lpstr>
      <vt:lpstr>PCP data set: Segmentation</vt:lpstr>
      <vt:lpstr>PCP Dataset: PLT Lab feature</vt:lpstr>
      <vt:lpstr>Medical Data Results</vt:lpstr>
      <vt:lpstr>Summary</vt:lpstr>
      <vt:lpstr>Future 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Graph-Based Algorithms for Conditional Anomaly Detection</dc:title>
  <dc:creator>misko</dc:creator>
  <cp:lastModifiedBy>Michal Valko</cp:lastModifiedBy>
  <cp:revision>987</cp:revision>
  <dcterms:created xsi:type="dcterms:W3CDTF">2006-08-16T00:00:00Z</dcterms:created>
  <dcterms:modified xsi:type="dcterms:W3CDTF">2011-08-02T01:42:34Z</dcterms:modified>
</cp:coreProperties>
</file>